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47"/>
  </p:notesMasterIdLst>
  <p:handoutMasterIdLst>
    <p:handoutMasterId r:id="rId48"/>
  </p:handoutMasterIdLst>
  <p:sldIdLst>
    <p:sldId id="401" r:id="rId2"/>
    <p:sldId id="257" r:id="rId3"/>
    <p:sldId id="297" r:id="rId4"/>
    <p:sldId id="371" r:id="rId5"/>
    <p:sldId id="372" r:id="rId6"/>
    <p:sldId id="373" r:id="rId7"/>
    <p:sldId id="374" r:id="rId8"/>
    <p:sldId id="375" r:id="rId9"/>
    <p:sldId id="417" r:id="rId10"/>
    <p:sldId id="376" r:id="rId11"/>
    <p:sldId id="420" r:id="rId12"/>
    <p:sldId id="378" r:id="rId13"/>
    <p:sldId id="379" r:id="rId14"/>
    <p:sldId id="381" r:id="rId15"/>
    <p:sldId id="382" r:id="rId16"/>
    <p:sldId id="383" r:id="rId17"/>
    <p:sldId id="385" r:id="rId18"/>
    <p:sldId id="387" r:id="rId19"/>
    <p:sldId id="389" r:id="rId20"/>
    <p:sldId id="390" r:id="rId21"/>
    <p:sldId id="391" r:id="rId22"/>
    <p:sldId id="392" r:id="rId23"/>
    <p:sldId id="418" r:id="rId24"/>
    <p:sldId id="394" r:id="rId25"/>
    <p:sldId id="395" r:id="rId26"/>
    <p:sldId id="396" r:id="rId27"/>
    <p:sldId id="397" r:id="rId28"/>
    <p:sldId id="398" r:id="rId29"/>
    <p:sldId id="399" r:id="rId30"/>
    <p:sldId id="400" r:id="rId31"/>
    <p:sldId id="402" r:id="rId32"/>
    <p:sldId id="416" r:id="rId33"/>
    <p:sldId id="404" r:id="rId34"/>
    <p:sldId id="406" r:id="rId35"/>
    <p:sldId id="407" r:id="rId36"/>
    <p:sldId id="421" r:id="rId37"/>
    <p:sldId id="408" r:id="rId38"/>
    <p:sldId id="409" r:id="rId39"/>
    <p:sldId id="410" r:id="rId40"/>
    <p:sldId id="419" r:id="rId41"/>
    <p:sldId id="411" r:id="rId42"/>
    <p:sldId id="412" r:id="rId43"/>
    <p:sldId id="413" r:id="rId44"/>
    <p:sldId id="414" r:id="rId45"/>
    <p:sldId id="415"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Main Content" id="{4656EE29-007C-4238-BA2D-3EE2381B39FA}">
          <p14:sldIdLst>
            <p14:sldId id="401"/>
            <p14:sldId id="257"/>
            <p14:sldId id="297"/>
            <p14:sldId id="371"/>
            <p14:sldId id="372"/>
            <p14:sldId id="373"/>
            <p14:sldId id="374"/>
            <p14:sldId id="375"/>
            <p14:sldId id="417"/>
            <p14:sldId id="376"/>
            <p14:sldId id="420"/>
            <p14:sldId id="378"/>
            <p14:sldId id="379"/>
            <p14:sldId id="381"/>
            <p14:sldId id="382"/>
            <p14:sldId id="383"/>
            <p14:sldId id="385"/>
            <p14:sldId id="387"/>
            <p14:sldId id="389"/>
            <p14:sldId id="390"/>
            <p14:sldId id="391"/>
            <p14:sldId id="392"/>
            <p14:sldId id="418"/>
            <p14:sldId id="394"/>
            <p14:sldId id="395"/>
            <p14:sldId id="396"/>
            <p14:sldId id="397"/>
            <p14:sldId id="398"/>
            <p14:sldId id="399"/>
            <p14:sldId id="400"/>
            <p14:sldId id="402"/>
          </p14:sldIdLst>
        </p14:section>
        <p14:section name="Appendix: Image Descriptions for Unsighted Students" id="{0EA3C1F8-855A-419A-B3C1-6D275C279934}">
          <p14:sldIdLst>
            <p14:sldId id="416"/>
            <p14:sldId id="404"/>
            <p14:sldId id="406"/>
            <p14:sldId id="407"/>
            <p14:sldId id="421"/>
            <p14:sldId id="408"/>
            <p14:sldId id="409"/>
            <p14:sldId id="410"/>
            <p14:sldId id="419"/>
            <p14:sldId id="411"/>
            <p14:sldId id="412"/>
            <p14:sldId id="413"/>
            <p14:sldId id="414"/>
            <p14:sldId id="41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 Moliski" initials="" lastIdx="9" clrIdx="0"/>
  <p:cmAuthor id="1" name="Samuel Joseph Frame" initials="SJF" lastIdx="4" clrIdx="1"/>
  <p:cmAuthor id="2" name="Microsoft Office User" initials="MO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FDF"/>
    <a:srgbClr val="6E6F71"/>
    <a:srgbClr val="CADB34"/>
    <a:srgbClr val="1F4984"/>
    <a:srgbClr val="009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1" autoAdjust="0"/>
    <p:restoredTop sz="94981" autoAdjust="0"/>
  </p:normalViewPr>
  <p:slideViewPr>
    <p:cSldViewPr>
      <p:cViewPr varScale="1">
        <p:scale>
          <a:sx n="64" d="100"/>
          <a:sy n="64" d="100"/>
        </p:scale>
        <p:origin x="852" y="72"/>
      </p:cViewPr>
      <p:guideLst>
        <p:guide orient="horz" pos="2160"/>
        <p:guide pos="2880"/>
      </p:guideLst>
    </p:cSldViewPr>
  </p:slideViewPr>
  <p:outlineViewPr>
    <p:cViewPr>
      <p:scale>
        <a:sx n="33" d="100"/>
        <a:sy n="33" d="100"/>
      </p:scale>
      <p:origin x="0" y="-4277"/>
    </p:cViewPr>
  </p:outlineViewPr>
  <p:notesTextViewPr>
    <p:cViewPr>
      <p:scale>
        <a:sx n="105" d="100"/>
        <a:sy n="105" d="100"/>
      </p:scale>
      <p:origin x="0" y="0"/>
    </p:cViewPr>
  </p:notesTextViewPr>
  <p:sorterViewPr>
    <p:cViewPr>
      <p:scale>
        <a:sx n="100" d="100"/>
        <a:sy n="100" d="100"/>
      </p:scale>
      <p:origin x="0" y="31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ACF014-CB70-314E-955A-CFBEFAA2AFE6}" type="datetimeFigureOut">
              <a:rPr lang="en-US" smtClean="0"/>
              <a:t>7/12/2021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B05823-9D25-8944-96D9-79C0045785B5}" type="slidenum">
              <a:rPr lang="en-US" smtClean="0"/>
              <a:t>‹#›</a:t>
            </a:fld>
            <a:endParaRPr lang="en-US" dirty="0"/>
          </a:p>
        </p:txBody>
      </p:sp>
    </p:spTree>
    <p:extLst>
      <p:ext uri="{BB962C8B-B14F-4D97-AF65-F5344CB8AC3E}">
        <p14:creationId xmlns:p14="http://schemas.microsoft.com/office/powerpoint/2010/main" val="3647642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3241B13-53E1-4CE7-884F-7043690F5BD4}" type="datetimeFigureOut">
              <a:rPr lang="en-US"/>
              <a:pPr>
                <a:defRPr/>
              </a:pPr>
              <a:t>7/12/2021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dirty="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0F58AEA6-FFF9-46B1-9437-B00B560E3E3A}" type="slidenum">
              <a:rPr lang="en-US"/>
              <a:pPr>
                <a:defRPr/>
              </a:pPr>
              <a:t>‹#›</a:t>
            </a:fld>
            <a:endParaRPr lang="en-US" dirty="0"/>
          </a:p>
        </p:txBody>
      </p:sp>
    </p:spTree>
    <p:extLst>
      <p:ext uri="{BB962C8B-B14F-4D97-AF65-F5344CB8AC3E}">
        <p14:creationId xmlns:p14="http://schemas.microsoft.com/office/powerpoint/2010/main" val="11824898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8CC75BD-0F7A-41BD-AB1E-5F44C677A9BA}" type="slidenum">
              <a:rPr lang="en-US"/>
              <a:pPr/>
              <a:t>2</a:t>
            </a:fld>
            <a:endParaRPr lang="en-US" dirty="0"/>
          </a:p>
        </p:txBody>
      </p:sp>
    </p:spTree>
    <p:extLst>
      <p:ext uri="{BB962C8B-B14F-4D97-AF65-F5344CB8AC3E}">
        <p14:creationId xmlns:p14="http://schemas.microsoft.com/office/powerpoint/2010/main" val="250994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12</a:t>
            </a:fld>
            <a:endParaRPr lang="en-US" dirty="0"/>
          </a:p>
        </p:txBody>
      </p:sp>
    </p:spTree>
    <p:extLst>
      <p:ext uri="{BB962C8B-B14F-4D97-AF65-F5344CB8AC3E}">
        <p14:creationId xmlns:p14="http://schemas.microsoft.com/office/powerpoint/2010/main" val="102025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13</a:t>
            </a:fld>
            <a:endParaRPr lang="en-US" dirty="0"/>
          </a:p>
        </p:txBody>
      </p:sp>
    </p:spTree>
    <p:extLst>
      <p:ext uri="{BB962C8B-B14F-4D97-AF65-F5344CB8AC3E}">
        <p14:creationId xmlns:p14="http://schemas.microsoft.com/office/powerpoint/2010/main" val="55762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14</a:t>
            </a:fld>
            <a:endParaRPr lang="en-US" dirty="0"/>
          </a:p>
        </p:txBody>
      </p:sp>
    </p:spTree>
    <p:extLst>
      <p:ext uri="{BB962C8B-B14F-4D97-AF65-F5344CB8AC3E}">
        <p14:creationId xmlns:p14="http://schemas.microsoft.com/office/powerpoint/2010/main" val="172719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15</a:t>
            </a:fld>
            <a:endParaRPr lang="en-US" dirty="0"/>
          </a:p>
        </p:txBody>
      </p:sp>
    </p:spTree>
    <p:extLst>
      <p:ext uri="{BB962C8B-B14F-4D97-AF65-F5344CB8AC3E}">
        <p14:creationId xmlns:p14="http://schemas.microsoft.com/office/powerpoint/2010/main" val="204966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16</a:t>
            </a:fld>
            <a:endParaRPr lang="en-US" dirty="0"/>
          </a:p>
        </p:txBody>
      </p:sp>
    </p:spTree>
    <p:extLst>
      <p:ext uri="{BB962C8B-B14F-4D97-AF65-F5344CB8AC3E}">
        <p14:creationId xmlns:p14="http://schemas.microsoft.com/office/powerpoint/2010/main" val="2324249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19</a:t>
            </a:fld>
            <a:endParaRPr lang="en-US" dirty="0"/>
          </a:p>
        </p:txBody>
      </p:sp>
    </p:spTree>
    <p:extLst>
      <p:ext uri="{BB962C8B-B14F-4D97-AF65-F5344CB8AC3E}">
        <p14:creationId xmlns:p14="http://schemas.microsoft.com/office/powerpoint/2010/main" val="2212195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26</a:t>
            </a:fld>
            <a:endParaRPr lang="en-US" dirty="0"/>
          </a:p>
        </p:txBody>
      </p:sp>
    </p:spTree>
    <p:extLst>
      <p:ext uri="{BB962C8B-B14F-4D97-AF65-F5344CB8AC3E}">
        <p14:creationId xmlns:p14="http://schemas.microsoft.com/office/powerpoint/2010/main" val="347193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CB05B89-6C3F-4F5E-B4BC-AF97549198E6}" type="slidenum">
              <a:rPr lang="en-US"/>
              <a:pPr/>
              <a:t>3</a:t>
            </a:fld>
            <a:endParaRPr lang="en-US" dirty="0"/>
          </a:p>
        </p:txBody>
      </p:sp>
    </p:spTree>
    <p:extLst>
      <p:ext uri="{BB962C8B-B14F-4D97-AF65-F5344CB8AC3E}">
        <p14:creationId xmlns:p14="http://schemas.microsoft.com/office/powerpoint/2010/main" val="76221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4</a:t>
            </a:fld>
            <a:endParaRPr lang="en-US" dirty="0"/>
          </a:p>
        </p:txBody>
      </p:sp>
    </p:spTree>
    <p:extLst>
      <p:ext uri="{BB962C8B-B14F-4D97-AF65-F5344CB8AC3E}">
        <p14:creationId xmlns:p14="http://schemas.microsoft.com/office/powerpoint/2010/main" val="176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5</a:t>
            </a:fld>
            <a:endParaRPr lang="en-US" dirty="0"/>
          </a:p>
        </p:txBody>
      </p:sp>
    </p:spTree>
    <p:extLst>
      <p:ext uri="{BB962C8B-B14F-4D97-AF65-F5344CB8AC3E}">
        <p14:creationId xmlns:p14="http://schemas.microsoft.com/office/powerpoint/2010/main" val="217469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7</a:t>
            </a:fld>
            <a:endParaRPr lang="en-US" dirty="0"/>
          </a:p>
        </p:txBody>
      </p:sp>
    </p:spTree>
    <p:extLst>
      <p:ext uri="{BB962C8B-B14F-4D97-AF65-F5344CB8AC3E}">
        <p14:creationId xmlns:p14="http://schemas.microsoft.com/office/powerpoint/2010/main" val="228841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8</a:t>
            </a:fld>
            <a:endParaRPr lang="en-US" dirty="0"/>
          </a:p>
        </p:txBody>
      </p:sp>
    </p:spTree>
    <p:extLst>
      <p:ext uri="{BB962C8B-B14F-4D97-AF65-F5344CB8AC3E}">
        <p14:creationId xmlns:p14="http://schemas.microsoft.com/office/powerpoint/2010/main" val="177080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9</a:t>
            </a:fld>
            <a:endParaRPr lang="en-US" dirty="0"/>
          </a:p>
        </p:txBody>
      </p:sp>
    </p:spTree>
    <p:extLst>
      <p:ext uri="{BB962C8B-B14F-4D97-AF65-F5344CB8AC3E}">
        <p14:creationId xmlns:p14="http://schemas.microsoft.com/office/powerpoint/2010/main" val="230800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10</a:t>
            </a:fld>
            <a:endParaRPr lang="en-US" dirty="0"/>
          </a:p>
        </p:txBody>
      </p:sp>
    </p:spTree>
    <p:extLst>
      <p:ext uri="{BB962C8B-B14F-4D97-AF65-F5344CB8AC3E}">
        <p14:creationId xmlns:p14="http://schemas.microsoft.com/office/powerpoint/2010/main" val="198340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F58AEA6-FFF9-46B1-9437-B00B560E3E3A}" type="slidenum">
              <a:rPr lang="en-US" smtClean="0"/>
              <a:pPr>
                <a:defRPr/>
              </a:pPr>
              <a:t>11</a:t>
            </a:fld>
            <a:endParaRPr lang="en-US" dirty="0"/>
          </a:p>
        </p:txBody>
      </p:sp>
    </p:spTree>
    <p:extLst>
      <p:ext uri="{BB962C8B-B14F-4D97-AF65-F5344CB8AC3E}">
        <p14:creationId xmlns:p14="http://schemas.microsoft.com/office/powerpoint/2010/main" val="3378814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7029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44632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579994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115892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507114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4"/>
          <p:cNvSpPr>
            <a:spLocks noGrp="1" noChangeArrowheads="1"/>
          </p:cNvSpPr>
          <p:nvPr>
            <p:ph type="dt" sz="half" idx="10"/>
          </p:nvPr>
        </p:nvSpPr>
        <p:spPr/>
        <p:txBody>
          <a:bodyPr/>
          <a:lstStyle>
            <a:lvl1pPr>
              <a:defRPr dirty="0"/>
            </a:lvl1pPr>
          </a:lstStyle>
          <a:p>
            <a:pPr>
              <a:defRPr/>
            </a:pPr>
            <a:endParaRPr lang="en-US" alt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0" name="TextBox 9"/>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3482131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01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Jaggia,</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3845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7200" y="5638800"/>
            <a:ext cx="3352800" cy="228600"/>
          </a:xfrm>
        </p:spPr>
        <p:txBody>
          <a:bodyPr>
            <a:noAutofit/>
          </a:bodyPr>
          <a:lstStyle>
            <a:lvl1pPr marL="0" indent="0" algn="ctr">
              <a:buNone/>
              <a:defRPr sz="1200"/>
            </a:lvl1pPr>
          </a:lstStyle>
          <a:p>
            <a:pPr lvl="0"/>
            <a:r>
              <a:rPr lang="en-US" dirty="0"/>
              <a:t>Access the text alternative for slide images.</a:t>
            </a:r>
          </a:p>
        </p:txBody>
      </p:sp>
      <p:sp>
        <p:nvSpPr>
          <p:cNvPr id="9" name="Content Placeholder 2"/>
          <p:cNvSpPr>
            <a:spLocks noGrp="1"/>
          </p:cNvSpPr>
          <p:nvPr>
            <p:ph sz="quarter" idx="11" hasCustomPrompt="1"/>
          </p:nvPr>
        </p:nvSpPr>
        <p:spPr>
          <a:xfrm>
            <a:off x="4648200" y="5638800"/>
            <a:ext cx="3352800" cy="228600"/>
          </a:xfrm>
        </p:spPr>
        <p:txBody>
          <a:bodyPr>
            <a:no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265791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Jaggia,</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981200"/>
            <a:ext cx="8229600" cy="3352800"/>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1022" y="1447799"/>
            <a:ext cx="8229600" cy="438665"/>
          </a:xfrm>
        </p:spPr>
        <p:txBody>
          <a:bodyPr>
            <a:noAutofit/>
          </a:bodyPr>
          <a:lstStyle>
            <a:lvl1pPr marL="0" indent="0" algn="ctr">
              <a:buNone/>
              <a:defRPr sz="1200"/>
            </a:lvl1pPr>
          </a:lstStyle>
          <a:p>
            <a:pPr lvl="0"/>
            <a:r>
              <a:rPr lang="en-US" dirty="0"/>
              <a:t>Return to parent-slide containing images.</a:t>
            </a:r>
          </a:p>
        </p:txBody>
      </p:sp>
      <p:sp>
        <p:nvSpPr>
          <p:cNvPr id="9" name="Content Placeholder 2"/>
          <p:cNvSpPr>
            <a:spLocks noGrp="1"/>
          </p:cNvSpPr>
          <p:nvPr>
            <p:ph sz="quarter" idx="11" hasCustomPrompt="1"/>
          </p:nvPr>
        </p:nvSpPr>
        <p:spPr>
          <a:xfrm>
            <a:off x="451022" y="5428736"/>
            <a:ext cx="8229600" cy="438664"/>
          </a:xfrm>
        </p:spPr>
        <p:txBody>
          <a:bodyPr>
            <a:noAutofit/>
          </a:bodyPr>
          <a:lstStyle>
            <a:lvl1pPr marL="0" indent="0" algn="ctr">
              <a:buNone/>
              <a:defRPr sz="1200"/>
            </a:lvl1pPr>
          </a:lstStyle>
          <a:p>
            <a:pPr lvl="0"/>
            <a:r>
              <a:rPr lang="en-US" dirty="0"/>
              <a:t>Return to parent-slide containing images.</a:t>
            </a:r>
          </a:p>
        </p:txBody>
      </p:sp>
    </p:spTree>
    <p:extLst>
      <p:ext uri="{BB962C8B-B14F-4D97-AF65-F5344CB8AC3E}">
        <p14:creationId xmlns:p14="http://schemas.microsoft.com/office/powerpoint/2010/main" val="368691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1559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B16294FC-65FE-4591-B195-575551966361}"/>
              </a:ext>
            </a:extLst>
          </p:cNvPr>
          <p:cNvSpPr>
            <a:spLocks noGrp="1"/>
          </p:cNvSpPr>
          <p:nvPr>
            <p:ph idx="10"/>
          </p:nvPr>
        </p:nvSpPr>
        <p:spPr>
          <a:xfrm>
            <a:off x="457200" y="3124200"/>
            <a:ext cx="8229600" cy="1447800"/>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a:t>
            </a:r>
          </a:p>
        </p:txBody>
      </p:sp>
      <p:sp>
        <p:nvSpPr>
          <p:cNvPr id="3" name="Content Placeholder 2"/>
          <p:cNvSpPr>
            <a:spLocks noGrp="1"/>
          </p:cNvSpPr>
          <p:nvPr>
            <p:ph sz="quarter" idx="11" hasCustomPrompt="1"/>
          </p:nvPr>
        </p:nvSpPr>
        <p:spPr>
          <a:xfrm>
            <a:off x="450850" y="5715000"/>
            <a:ext cx="8229600" cy="228600"/>
          </a:xfrm>
        </p:spPr>
        <p:txBody>
          <a:bodyPr>
            <a:norm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165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50292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420268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420731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6" name="Rectangle 5"/>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87657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130076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55177" y="644928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60691DE-486E-4A32-88AD-38CD65707634}"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r>
              <a:rPr lang="en-US" sz="1000" dirty="0">
                <a:latin typeface="Helvetica"/>
                <a:cs typeface="Helvetica"/>
              </a:rPr>
              <a:t>2-</a:t>
            </a:r>
            <a:fld id="{66E91E4A-1E28-44FA-BCE4-676641C8B2B1}" type="slidenum">
              <a:rPr lang="en-US" sz="1000">
                <a:latin typeface="Helvetica"/>
                <a:cs typeface="Helvetica"/>
              </a:rPr>
              <a:pPr algn="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872670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58" r:id="rId3"/>
    <p:sldLayoutId id="2147483756"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7" r:id="rId1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slide" Target="slide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slide" Target="slide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slide" Target="slide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0D9-9633-4CF2-B896-57023971E624}"/>
              </a:ext>
            </a:extLst>
          </p:cNvPr>
          <p:cNvSpPr>
            <a:spLocks noGrp="1"/>
          </p:cNvSpPr>
          <p:nvPr>
            <p:ph type="ctrTitle"/>
          </p:nvPr>
        </p:nvSpPr>
        <p:spPr>
          <a:xfrm>
            <a:off x="3276600" y="762000"/>
            <a:ext cx="5260975" cy="2312988"/>
          </a:xfrm>
        </p:spPr>
        <p:txBody>
          <a:bodyPr>
            <a:normAutofit fontScale="90000"/>
          </a:bodyPr>
          <a:lstStyle/>
          <a:p>
            <a:r>
              <a:rPr lang="en-US" sz="9600" noProof="0" dirty="0">
                <a:solidFill>
                  <a:schemeClr val="accent5">
                    <a:lumMod val="50000"/>
                  </a:schemeClr>
                </a:solidFill>
              </a:rPr>
              <a:t>2</a:t>
            </a:r>
            <a:br>
              <a:rPr lang="en-US" sz="9600" noProof="0" dirty="0">
                <a:solidFill>
                  <a:srgbClr val="009C9E"/>
                </a:solidFill>
              </a:rPr>
            </a:br>
            <a:r>
              <a:rPr lang="en-US" noProof="0" dirty="0"/>
              <a:t>Tabular and Graphical Methods</a:t>
            </a:r>
          </a:p>
        </p:txBody>
      </p:sp>
      <p:sp>
        <p:nvSpPr>
          <p:cNvPr id="3" name="Subtitle 2">
            <a:extLst>
              <a:ext uri="{FF2B5EF4-FFF2-40B4-BE49-F238E27FC236}">
                <a16:creationId xmlns:a16="http://schemas.microsoft.com/office/drawing/2014/main" id="{D358D616-0E7C-4917-A258-F706FE6A0513}"/>
              </a:ext>
            </a:extLst>
          </p:cNvPr>
          <p:cNvSpPr>
            <a:spLocks noGrp="1"/>
          </p:cNvSpPr>
          <p:nvPr>
            <p:ph type="subTitle" idx="1"/>
          </p:nvPr>
        </p:nvSpPr>
        <p:spPr>
          <a:xfrm>
            <a:off x="3273424" y="3657600"/>
            <a:ext cx="5260976" cy="990600"/>
          </a:xfrm>
        </p:spPr>
        <p:txBody>
          <a:bodyPr/>
          <a:lstStyle/>
          <a:p>
            <a:pPr algn="ctr">
              <a:spcBef>
                <a:spcPts val="0"/>
              </a:spcBef>
            </a:pPr>
            <a:r>
              <a:rPr lang="en-US" noProof="0" dirty="0">
                <a:solidFill>
                  <a:srgbClr val="1F4984"/>
                </a:solidFill>
              </a:rPr>
              <a:t>Business Statistics: </a:t>
            </a:r>
          </a:p>
          <a:p>
            <a:pPr algn="ctr">
              <a:spcBef>
                <a:spcPts val="0"/>
              </a:spcBef>
            </a:pPr>
            <a:r>
              <a:rPr lang="en-US" noProof="0" dirty="0">
                <a:solidFill>
                  <a:srgbClr val="1F4984"/>
                </a:solidFill>
              </a:rPr>
              <a:t>Communicating with Numbers, 4e</a:t>
            </a:r>
          </a:p>
        </p:txBody>
      </p:sp>
      <p:sp>
        <p:nvSpPr>
          <p:cNvPr id="6" name="Content Placeholder 5">
            <a:extLst>
              <a:ext uri="{FF2B5EF4-FFF2-40B4-BE49-F238E27FC236}">
                <a16:creationId xmlns:a16="http://schemas.microsoft.com/office/drawing/2014/main" id="{0C3B385C-6C0A-4A31-9C9E-378A8E1C86F9}"/>
              </a:ext>
            </a:extLst>
          </p:cNvPr>
          <p:cNvSpPr>
            <a:spLocks noGrp="1"/>
          </p:cNvSpPr>
          <p:nvPr>
            <p:ph sz="quarter" idx="13"/>
          </p:nvPr>
        </p:nvSpPr>
        <p:spPr>
          <a:xfrm>
            <a:off x="2971800" y="4876800"/>
            <a:ext cx="5715000" cy="457200"/>
          </a:xfrm>
        </p:spPr>
        <p:txBody>
          <a:bodyPr>
            <a:normAutofit/>
          </a:bodyPr>
          <a:lstStyle/>
          <a:p>
            <a:pPr marL="0" indent="0" algn="ctr">
              <a:buNone/>
            </a:pPr>
            <a:r>
              <a:rPr lang="en-US" sz="2200" noProof="0" dirty="0"/>
              <a:t>By Sanjiv </a:t>
            </a:r>
            <a:r>
              <a:rPr lang="en-US" sz="2200" noProof="0" dirty="0" err="1"/>
              <a:t>Jaggia</a:t>
            </a:r>
            <a:r>
              <a:rPr lang="en-US" sz="2200" noProof="0" dirty="0"/>
              <a:t> and Alison Kelly</a:t>
            </a:r>
          </a:p>
        </p:txBody>
      </p:sp>
      <p:sp>
        <p:nvSpPr>
          <p:cNvPr id="7" name="Content Placeholder 6">
            <a:extLst>
              <a:ext uri="{FF2B5EF4-FFF2-40B4-BE49-F238E27FC236}">
                <a16:creationId xmlns:a16="http://schemas.microsoft.com/office/drawing/2014/main" id="{7A6F3DEC-092C-4F42-81C7-9D767079F7F0}"/>
              </a:ext>
            </a:extLst>
          </p:cNvPr>
          <p:cNvSpPr>
            <a:spLocks noGrp="1"/>
          </p:cNvSpPr>
          <p:nvPr>
            <p:ph sz="quarter" idx="14"/>
          </p:nvPr>
        </p:nvSpPr>
        <p:spPr/>
        <p:txBody>
          <a:bodyPr>
            <a:normAutofit fontScale="25000" lnSpcReduction="20000"/>
          </a:bodyPr>
          <a:lstStyle/>
          <a:p>
            <a:pPr marL="0" indent="0" algn="ctr">
              <a:lnSpc>
                <a:spcPct val="120000"/>
              </a:lnSpc>
              <a:buNone/>
            </a:pPr>
            <a:r>
              <a:rPr lang="en-US" dirty="0"/>
              <a:t>Copyright 2022 © McGraw Hill LLC. All rights reserved. No reproduction or distribution without the prior written consent of McGraw Hill LLC.</a:t>
            </a:r>
          </a:p>
        </p:txBody>
      </p:sp>
    </p:spTree>
    <p:extLst>
      <p:ext uri="{BB962C8B-B14F-4D97-AF65-F5344CB8AC3E}">
        <p14:creationId xmlns:p14="http://schemas.microsoft.com/office/powerpoint/2010/main" val="69578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2.2 Methods to Visualize the Relationship Between Two Categorical Variables </a:t>
            </a:r>
            <a:r>
              <a:rPr lang="en-US" sz="1100" noProof="0" dirty="0">
                <a:latin typeface="+mn-lt"/>
              </a:rPr>
              <a:t>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p:txBody>
          <a:bodyPr>
            <a:normAutofit fontScale="85000" lnSpcReduction="10000"/>
          </a:bodyPr>
          <a:lstStyle/>
          <a:p>
            <a:pPr marL="0" indent="0">
              <a:buNone/>
            </a:pPr>
            <a:r>
              <a:rPr lang="en-US" sz="2600" noProof="0" dirty="0">
                <a:latin typeface="+mn-lt"/>
              </a:rPr>
              <a:t>Use a contingency table to examine the relationship between two categorical variables.</a:t>
            </a:r>
          </a:p>
          <a:p>
            <a:pPr marL="291600" lvl="1" indent="-291600">
              <a:spcBef>
                <a:spcPts val="1000"/>
              </a:spcBef>
              <a:buFont typeface="Arial" panose="020B0604020202020204" pitchFamily="34" charset="0"/>
              <a:buChar char="•"/>
            </a:pPr>
            <a:r>
              <a:rPr lang="en-US" sz="2400" noProof="0" dirty="0">
                <a:latin typeface="+mn-lt"/>
              </a:rPr>
              <a:t>Frequencies for two categorical variables.</a:t>
            </a:r>
          </a:p>
          <a:p>
            <a:pPr marL="291600" lvl="1" indent="-291600">
              <a:spcBef>
                <a:spcPts val="1000"/>
              </a:spcBef>
              <a:buFont typeface="Arial" panose="020B0604020202020204" pitchFamily="34" charset="0"/>
              <a:buChar char="•"/>
            </a:pPr>
            <a:r>
              <a:rPr lang="en-US" sz="2400" noProof="0" dirty="0">
                <a:latin typeface="+mn-lt"/>
              </a:rPr>
              <a:t>Each cell represents a mutually exclusive combination of the pair of values.</a:t>
            </a:r>
          </a:p>
        </p:txBody>
      </p:sp>
      <p:sp>
        <p:nvSpPr>
          <p:cNvPr id="4" name="Content Placeholder 3">
            <a:extLst>
              <a:ext uri="{FF2B5EF4-FFF2-40B4-BE49-F238E27FC236}">
                <a16:creationId xmlns:a16="http://schemas.microsoft.com/office/drawing/2014/main" id="{81878605-1ECA-480A-BF44-A80847F274C8}"/>
              </a:ext>
            </a:extLst>
          </p:cNvPr>
          <p:cNvSpPr>
            <a:spLocks noGrp="1"/>
          </p:cNvSpPr>
          <p:nvPr>
            <p:ph idx="10"/>
          </p:nvPr>
        </p:nvSpPr>
        <p:spPr/>
        <p:txBody>
          <a:bodyPr>
            <a:normAutofit fontScale="85000" lnSpcReduction="20000"/>
          </a:bodyPr>
          <a:lstStyle/>
          <a:p>
            <a:pPr marL="0" indent="0">
              <a:buNone/>
            </a:pPr>
            <a:r>
              <a:rPr lang="en-US" sz="2600" noProof="0" dirty="0">
                <a:latin typeface="+mn-lt"/>
              </a:rPr>
              <a:t>Use a stacked column chart to visualize more than one categorical variable.</a:t>
            </a:r>
          </a:p>
          <a:p>
            <a:pPr marL="291600" lvl="1" indent="-291600">
              <a:lnSpc>
                <a:spcPct val="110000"/>
              </a:lnSpc>
              <a:spcBef>
                <a:spcPts val="1000"/>
              </a:spcBef>
              <a:buFont typeface="Arial" panose="020B0604020202020204" pitchFamily="34" charset="0"/>
              <a:buChar char="•"/>
            </a:pPr>
            <a:r>
              <a:rPr lang="en-US" sz="2400" noProof="0" dirty="0">
                <a:latin typeface="+mn-lt"/>
              </a:rPr>
              <a:t>Graphically shows the contingency table.</a:t>
            </a:r>
          </a:p>
          <a:p>
            <a:pPr marL="291600" lvl="1" indent="-291600">
              <a:lnSpc>
                <a:spcPct val="110000"/>
              </a:lnSpc>
              <a:spcBef>
                <a:spcPts val="1000"/>
              </a:spcBef>
              <a:buFont typeface="Arial" panose="020B0604020202020204" pitchFamily="34" charset="0"/>
              <a:buChar char="•"/>
            </a:pPr>
            <a:r>
              <a:rPr lang="en-US" sz="2400" noProof="0" dirty="0">
                <a:latin typeface="+mn-lt"/>
              </a:rPr>
              <a:t>Allows for the comparison compositive within each category.</a:t>
            </a:r>
          </a:p>
        </p:txBody>
      </p:sp>
    </p:spTree>
    <p:extLst>
      <p:ext uri="{BB962C8B-B14F-4D97-AF65-F5344CB8AC3E}">
        <p14:creationId xmlns:p14="http://schemas.microsoft.com/office/powerpoint/2010/main" val="64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2.2 Methods to Visualize the Relationship Between Two Categorical Variables </a:t>
            </a:r>
            <a:r>
              <a:rPr lang="en-US" sz="1100" noProof="0" dirty="0">
                <a:latin typeface="+mn-lt"/>
              </a:rPr>
              <a:t>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295400"/>
            <a:ext cx="8229600" cy="400751"/>
          </a:xfrm>
        </p:spPr>
        <p:txBody>
          <a:bodyPr>
            <a:normAutofit fontScale="92500" lnSpcReduction="10000"/>
          </a:bodyPr>
          <a:lstStyle/>
          <a:p>
            <a:pPr marL="291600" indent="-291600">
              <a:spcBef>
                <a:spcPts val="1000"/>
              </a:spcBef>
            </a:pPr>
            <a:r>
              <a:rPr lang="en-US" sz="2400" noProof="0" dirty="0">
                <a:latin typeface="+mn-lt"/>
              </a:rPr>
              <a:t>Example: Myers-Brigg personality assessment and sex.</a:t>
            </a:r>
            <a:endParaRPr lang="en-US" sz="2000" noProof="0" dirty="0">
              <a:latin typeface="+mn-lt"/>
            </a:endParaRPr>
          </a:p>
        </p:txBody>
      </p:sp>
      <p:sp>
        <p:nvSpPr>
          <p:cNvPr id="6" name="Content Placeholder 5">
            <a:extLst>
              <a:ext uri="{FF2B5EF4-FFF2-40B4-BE49-F238E27FC236}">
                <a16:creationId xmlns:a16="http://schemas.microsoft.com/office/drawing/2014/main" id="{DD5DFFB8-7E95-47A0-948D-F09AAB138929}"/>
              </a:ext>
            </a:extLst>
          </p:cNvPr>
          <p:cNvSpPr>
            <a:spLocks noGrp="1"/>
          </p:cNvSpPr>
          <p:nvPr>
            <p:ph idx="10"/>
          </p:nvPr>
        </p:nvSpPr>
        <p:spPr>
          <a:xfrm>
            <a:off x="3676499" y="1676400"/>
            <a:ext cx="1791002" cy="364319"/>
          </a:xfrm>
        </p:spPr>
        <p:txBody>
          <a:bodyPr>
            <a:normAutofit fontScale="92500" lnSpcReduction="10000"/>
          </a:bodyPr>
          <a:lstStyle/>
          <a:p>
            <a:pPr marL="0" indent="0" algn="ctr">
              <a:buNone/>
            </a:pPr>
            <a:r>
              <a:rPr lang="en-US" sz="2000" noProof="0" dirty="0">
                <a:latin typeface="+mn-lt"/>
              </a:rPr>
              <a:t>Personality</a:t>
            </a:r>
          </a:p>
        </p:txBody>
      </p:sp>
      <p:graphicFrame>
        <p:nvGraphicFramePr>
          <p:cNvPr id="8" name="Table 4">
            <a:extLst>
              <a:ext uri="{FF2B5EF4-FFF2-40B4-BE49-F238E27FC236}">
                <a16:creationId xmlns:a16="http://schemas.microsoft.com/office/drawing/2014/main" id="{12A3521F-6B42-426B-9155-333F90D9EA82}"/>
              </a:ext>
            </a:extLst>
          </p:cNvPr>
          <p:cNvGraphicFramePr>
            <a:graphicFrameLocks noGrp="1"/>
          </p:cNvGraphicFramePr>
          <p:nvPr>
            <p:extLst>
              <p:ext uri="{D42A27DB-BD31-4B8C-83A1-F6EECF244321}">
                <p14:modId xmlns:p14="http://schemas.microsoft.com/office/powerpoint/2010/main" val="2537012042"/>
              </p:ext>
            </p:extLst>
          </p:nvPr>
        </p:nvGraphicFramePr>
        <p:xfrm>
          <a:off x="1447800" y="2148526"/>
          <a:ext cx="6096000" cy="1188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44755474"/>
                    </a:ext>
                  </a:extLst>
                </a:gridCol>
                <a:gridCol w="1219200">
                  <a:extLst>
                    <a:ext uri="{9D8B030D-6E8A-4147-A177-3AD203B41FA5}">
                      <a16:colId xmlns:a16="http://schemas.microsoft.com/office/drawing/2014/main" val="1249373436"/>
                    </a:ext>
                  </a:extLst>
                </a:gridCol>
                <a:gridCol w="1219200">
                  <a:extLst>
                    <a:ext uri="{9D8B030D-6E8A-4147-A177-3AD203B41FA5}">
                      <a16:colId xmlns:a16="http://schemas.microsoft.com/office/drawing/2014/main" val="1188227980"/>
                    </a:ext>
                  </a:extLst>
                </a:gridCol>
                <a:gridCol w="1219200">
                  <a:extLst>
                    <a:ext uri="{9D8B030D-6E8A-4147-A177-3AD203B41FA5}">
                      <a16:colId xmlns:a16="http://schemas.microsoft.com/office/drawing/2014/main" val="2513526857"/>
                    </a:ext>
                  </a:extLst>
                </a:gridCol>
                <a:gridCol w="1219200">
                  <a:extLst>
                    <a:ext uri="{9D8B030D-6E8A-4147-A177-3AD203B41FA5}">
                      <a16:colId xmlns:a16="http://schemas.microsoft.com/office/drawing/2014/main" val="3480572651"/>
                    </a:ext>
                  </a:extLst>
                </a:gridCol>
              </a:tblGrid>
              <a:tr h="370840">
                <a:tc>
                  <a:txBody>
                    <a:bodyPr/>
                    <a:lstStyle/>
                    <a:p>
                      <a:pPr algn="ctr"/>
                      <a:r>
                        <a:rPr lang="en-US" sz="2000" dirty="0"/>
                        <a:t>Sex</a:t>
                      </a:r>
                    </a:p>
                  </a:txBody>
                  <a:tcPr>
                    <a:solidFill>
                      <a:schemeClr val="accent1">
                        <a:lumMod val="50000"/>
                      </a:schemeClr>
                    </a:solidFill>
                  </a:tcPr>
                </a:tc>
                <a:tc>
                  <a:txBody>
                    <a:bodyPr/>
                    <a:lstStyle/>
                    <a:p>
                      <a:pPr algn="ctr"/>
                      <a:r>
                        <a:rPr lang="en-US" sz="2000" dirty="0">
                          <a:solidFill>
                            <a:schemeClr val="bg1"/>
                          </a:solidFill>
                        </a:rPr>
                        <a:t>Analyst</a:t>
                      </a:r>
                      <a:endParaRPr lang="en-US" sz="2000" dirty="0"/>
                    </a:p>
                  </a:txBody>
                  <a:tcPr>
                    <a:solidFill>
                      <a:schemeClr val="accent1">
                        <a:lumMod val="50000"/>
                      </a:schemeClr>
                    </a:solidFill>
                  </a:tcPr>
                </a:tc>
                <a:tc>
                  <a:txBody>
                    <a:bodyPr/>
                    <a:lstStyle/>
                    <a:p>
                      <a:pPr algn="ctr"/>
                      <a:r>
                        <a:rPr lang="en-US" sz="2000" dirty="0">
                          <a:solidFill>
                            <a:schemeClr val="bg1"/>
                          </a:solidFill>
                        </a:rPr>
                        <a:t>Diplomat</a:t>
                      </a:r>
                      <a:endParaRPr lang="en-US" sz="2000" dirty="0"/>
                    </a:p>
                  </a:txBody>
                  <a:tcPr>
                    <a:solidFill>
                      <a:schemeClr val="accent1">
                        <a:lumMod val="50000"/>
                      </a:schemeClr>
                    </a:solidFill>
                  </a:tcPr>
                </a:tc>
                <a:tc>
                  <a:txBody>
                    <a:bodyPr/>
                    <a:lstStyle/>
                    <a:p>
                      <a:pPr algn="ctr"/>
                      <a:r>
                        <a:rPr lang="en-US" sz="2000" dirty="0">
                          <a:solidFill>
                            <a:schemeClr val="bg1"/>
                          </a:solidFill>
                        </a:rPr>
                        <a:t>Explorer</a:t>
                      </a:r>
                      <a:endParaRPr lang="en-US" sz="2000" dirty="0"/>
                    </a:p>
                  </a:txBody>
                  <a:tcPr>
                    <a:solidFill>
                      <a:schemeClr val="accent1">
                        <a:lumMod val="50000"/>
                      </a:schemeClr>
                    </a:solidFill>
                  </a:tcPr>
                </a:tc>
                <a:tc>
                  <a:txBody>
                    <a:bodyPr/>
                    <a:lstStyle/>
                    <a:p>
                      <a:pPr algn="ctr"/>
                      <a:r>
                        <a:rPr lang="en-US" sz="2000" dirty="0">
                          <a:solidFill>
                            <a:schemeClr val="bg1"/>
                          </a:solidFill>
                        </a:rPr>
                        <a:t>Sentinel</a:t>
                      </a:r>
                      <a:endParaRPr lang="en-US" sz="2000" dirty="0"/>
                    </a:p>
                  </a:txBody>
                  <a:tcPr>
                    <a:solidFill>
                      <a:schemeClr val="accent1">
                        <a:lumMod val="50000"/>
                      </a:schemeClr>
                    </a:solidFill>
                  </a:tcPr>
                </a:tc>
                <a:extLst>
                  <a:ext uri="{0D108BD9-81ED-4DB2-BD59-A6C34878D82A}">
                    <a16:rowId xmlns:a16="http://schemas.microsoft.com/office/drawing/2014/main" val="2921530901"/>
                  </a:ext>
                </a:extLst>
              </a:tr>
              <a:tr h="370840">
                <a:tc>
                  <a:txBody>
                    <a:bodyPr/>
                    <a:lstStyle/>
                    <a:p>
                      <a:pPr algn="ctr"/>
                      <a:r>
                        <a:rPr lang="en-US" sz="2000" dirty="0"/>
                        <a:t>Female</a:t>
                      </a:r>
                    </a:p>
                  </a:txBody>
                  <a:tcPr/>
                </a:tc>
                <a:tc>
                  <a:txBody>
                    <a:bodyPr/>
                    <a:lstStyle/>
                    <a:p>
                      <a:pPr algn="ctr"/>
                      <a:r>
                        <a:rPr lang="en-US" sz="2000" dirty="0"/>
                        <a:t>55</a:t>
                      </a:r>
                    </a:p>
                  </a:txBody>
                  <a:tcPr/>
                </a:tc>
                <a:tc>
                  <a:txBody>
                    <a:bodyPr/>
                    <a:lstStyle/>
                    <a:p>
                      <a:pPr algn="ctr"/>
                      <a:r>
                        <a:rPr lang="en-US" sz="2000" dirty="0"/>
                        <a:t>164</a:t>
                      </a:r>
                    </a:p>
                  </a:txBody>
                  <a:tcPr/>
                </a:tc>
                <a:tc>
                  <a:txBody>
                    <a:bodyPr/>
                    <a:lstStyle/>
                    <a:p>
                      <a:pPr algn="ctr"/>
                      <a:r>
                        <a:rPr lang="en-US" sz="2000" dirty="0"/>
                        <a:t>194</a:t>
                      </a:r>
                    </a:p>
                  </a:txBody>
                  <a:tcPr/>
                </a:tc>
                <a:tc>
                  <a:txBody>
                    <a:bodyPr/>
                    <a:lstStyle/>
                    <a:p>
                      <a:pPr algn="ctr"/>
                      <a:r>
                        <a:rPr lang="en-US" sz="2000" dirty="0"/>
                        <a:t>79</a:t>
                      </a:r>
                    </a:p>
                  </a:txBody>
                  <a:tcPr/>
                </a:tc>
                <a:extLst>
                  <a:ext uri="{0D108BD9-81ED-4DB2-BD59-A6C34878D82A}">
                    <a16:rowId xmlns:a16="http://schemas.microsoft.com/office/drawing/2014/main" val="595983446"/>
                  </a:ext>
                </a:extLst>
              </a:tr>
              <a:tr h="370840">
                <a:tc>
                  <a:txBody>
                    <a:bodyPr/>
                    <a:lstStyle/>
                    <a:p>
                      <a:pPr algn="ctr"/>
                      <a:r>
                        <a:rPr lang="en-US" sz="2000" dirty="0"/>
                        <a:t>Male</a:t>
                      </a:r>
                    </a:p>
                  </a:txBody>
                  <a:tcPr/>
                </a:tc>
                <a:tc>
                  <a:txBody>
                    <a:bodyPr/>
                    <a:lstStyle/>
                    <a:p>
                      <a:pPr algn="ctr"/>
                      <a:r>
                        <a:rPr lang="en-US" sz="2000" dirty="0"/>
                        <a:t>61</a:t>
                      </a:r>
                    </a:p>
                  </a:txBody>
                  <a:tcPr/>
                </a:tc>
                <a:tc>
                  <a:txBody>
                    <a:bodyPr/>
                    <a:lstStyle/>
                    <a:p>
                      <a:pPr algn="ctr"/>
                      <a:r>
                        <a:rPr lang="en-US" sz="2000" dirty="0"/>
                        <a:t>160</a:t>
                      </a:r>
                    </a:p>
                  </a:txBody>
                  <a:tcPr/>
                </a:tc>
                <a:tc>
                  <a:txBody>
                    <a:bodyPr/>
                    <a:lstStyle/>
                    <a:p>
                      <a:pPr algn="ctr"/>
                      <a:r>
                        <a:rPr lang="en-US" sz="2000" dirty="0"/>
                        <a:t>210</a:t>
                      </a:r>
                    </a:p>
                  </a:txBody>
                  <a:tcPr/>
                </a:tc>
                <a:tc>
                  <a:txBody>
                    <a:bodyPr/>
                    <a:lstStyle/>
                    <a:p>
                      <a:pPr algn="ctr"/>
                      <a:r>
                        <a:rPr lang="en-US" sz="2000" dirty="0"/>
                        <a:t>77</a:t>
                      </a:r>
                    </a:p>
                  </a:txBody>
                  <a:tcPr/>
                </a:tc>
                <a:extLst>
                  <a:ext uri="{0D108BD9-81ED-4DB2-BD59-A6C34878D82A}">
                    <a16:rowId xmlns:a16="http://schemas.microsoft.com/office/drawing/2014/main" val="1932306932"/>
                  </a:ext>
                </a:extLst>
              </a:tr>
            </a:tbl>
          </a:graphicData>
        </a:graphic>
      </p:graphicFrame>
      <p:pic>
        <p:nvPicPr>
          <p:cNvPr id="7" name="Picture 6" descr="A stacked column chart showing frequency of personality type and sex.">
            <a:extLst>
              <a:ext uri="{FF2B5EF4-FFF2-40B4-BE49-F238E27FC236}">
                <a16:creationId xmlns:a16="http://schemas.microsoft.com/office/drawing/2014/main" id="{4B8FE44F-4267-654C-A129-859F68040BFA}"/>
              </a:ext>
            </a:extLst>
          </p:cNvPr>
          <p:cNvPicPr>
            <a:picLocks noChangeAspect="1"/>
          </p:cNvPicPr>
          <p:nvPr/>
        </p:nvPicPr>
        <p:blipFill>
          <a:blip r:embed="rId3"/>
          <a:stretch>
            <a:fillRect/>
          </a:stretch>
        </p:blipFill>
        <p:spPr>
          <a:xfrm>
            <a:off x="2791066" y="3487281"/>
            <a:ext cx="3549512" cy="2075319"/>
          </a:xfrm>
          <a:prstGeom prst="rect">
            <a:avLst/>
          </a:prstGeom>
        </p:spPr>
      </p:pic>
      <p:sp>
        <p:nvSpPr>
          <p:cNvPr id="4" name="Content Placeholder 3">
            <a:extLst>
              <a:ext uri="{FF2B5EF4-FFF2-40B4-BE49-F238E27FC236}">
                <a16:creationId xmlns:a16="http://schemas.microsoft.com/office/drawing/2014/main" id="{831F5C40-138C-41C4-99AD-D494982A9ED5}"/>
              </a:ext>
            </a:extLst>
          </p:cNvPr>
          <p:cNvSpPr>
            <a:spLocks noGrp="1"/>
          </p:cNvSpPr>
          <p:nvPr>
            <p:ph sz="quarter" idx="11"/>
          </p:nvPr>
        </p:nvSpPr>
        <p:spPr>
          <a:xfrm>
            <a:off x="2979217" y="5715000"/>
            <a:ext cx="3172867" cy="228600"/>
          </a:xfrm>
        </p:spPr>
        <p:txBody>
          <a:bodyPr>
            <a:noAutofit/>
          </a:bodyPr>
          <a:lstStyle/>
          <a:p>
            <a:r>
              <a:rPr lang="en-US" dirty="0">
                <a:hlinkClick r:id="rId4" action="ppaction://hlinksldjump"/>
              </a:rPr>
              <a:t>Access the text alternative for slide images.</a:t>
            </a:r>
            <a:endParaRPr lang="en-US" dirty="0"/>
          </a:p>
        </p:txBody>
      </p:sp>
    </p:spTree>
    <p:extLst>
      <p:ext uri="{BB962C8B-B14F-4D97-AF65-F5344CB8AC3E}">
        <p14:creationId xmlns:p14="http://schemas.microsoft.com/office/powerpoint/2010/main" val="228961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108333"/>
            <a:ext cx="8610600" cy="983998"/>
          </a:xfrm>
        </p:spPr>
        <p:txBody>
          <a:bodyPr>
            <a:normAutofit fontScale="90000"/>
          </a:bodyPr>
          <a:lstStyle/>
          <a:p>
            <a:r>
              <a:rPr lang="en-US" noProof="0" dirty="0">
                <a:latin typeface="+mn-lt"/>
              </a:rPr>
              <a:t>2.3 Methods to Visualize a Numeric Variable </a:t>
            </a:r>
            <a:r>
              <a:rPr lang="en-US" sz="1100" noProof="0" dirty="0">
                <a:latin typeface="+mn-lt"/>
              </a:rPr>
              <a:t>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4454612"/>
          </a:xfrm>
        </p:spPr>
        <p:txBody>
          <a:bodyPr>
            <a:normAutofit lnSpcReduction="10000"/>
          </a:bodyPr>
          <a:lstStyle/>
          <a:p>
            <a:pPr marL="291600" indent="-291600">
              <a:spcBef>
                <a:spcPts val="1000"/>
              </a:spcBef>
            </a:pPr>
            <a:r>
              <a:rPr lang="en-US" sz="2600" noProof="0" dirty="0">
                <a:latin typeface="+mn-lt"/>
              </a:rPr>
              <a:t>For a categorical, the raw data could be categorized in a well-defined way.</a:t>
            </a:r>
          </a:p>
          <a:p>
            <a:pPr marL="291600" indent="-291600">
              <a:spcBef>
                <a:spcPts val="1000"/>
              </a:spcBef>
            </a:pPr>
            <a:r>
              <a:rPr lang="en-US" sz="2600" noProof="0" dirty="0">
                <a:latin typeface="+mn-lt"/>
              </a:rPr>
              <a:t>With a numerical variable, each observation represents a meaningful amount or count.</a:t>
            </a:r>
          </a:p>
          <a:p>
            <a:pPr marL="291600" indent="-291600">
              <a:spcBef>
                <a:spcPts val="1000"/>
              </a:spcBef>
            </a:pPr>
            <a:r>
              <a:rPr lang="en-US" sz="2600" noProof="0" dirty="0">
                <a:latin typeface="+mn-lt"/>
              </a:rPr>
              <a:t>Use a frequency distribution to summarize a numerical variable. </a:t>
            </a:r>
          </a:p>
          <a:p>
            <a:pPr marL="291600" indent="-291600">
              <a:spcBef>
                <a:spcPts val="1000"/>
              </a:spcBef>
            </a:pPr>
            <a:r>
              <a:rPr lang="en-US" sz="2600" noProof="0" dirty="0">
                <a:latin typeface="+mn-lt"/>
              </a:rPr>
              <a:t>Instead of categories, we construct a series of intervals or classes.</a:t>
            </a:r>
          </a:p>
          <a:p>
            <a:pPr marL="291600" indent="-291600">
              <a:spcBef>
                <a:spcPts val="1000"/>
              </a:spcBef>
            </a:pPr>
            <a:r>
              <a:rPr lang="en-US" sz="2600" noProof="0" dirty="0">
                <a:latin typeface="+mn-lt"/>
              </a:rPr>
              <a:t>The data are more manageable using a frequency distribution, but some detail is lost.</a:t>
            </a:r>
          </a:p>
        </p:txBody>
      </p:sp>
    </p:spTree>
    <p:extLst>
      <p:ext uri="{BB962C8B-B14F-4D97-AF65-F5344CB8AC3E}">
        <p14:creationId xmlns:p14="http://schemas.microsoft.com/office/powerpoint/2010/main" val="1665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136847"/>
            <a:ext cx="8610600" cy="926970"/>
          </a:xfrm>
        </p:spPr>
        <p:txBody>
          <a:bodyPr>
            <a:normAutofit fontScale="90000"/>
          </a:bodyPr>
          <a:lstStyle/>
          <a:p>
            <a:r>
              <a:rPr lang="en-US" noProof="0" dirty="0">
                <a:latin typeface="+mn-lt"/>
              </a:rPr>
              <a:t>2.3 Methods to Visualize a Numeric Variable </a:t>
            </a:r>
            <a:r>
              <a:rPr lang="en-US" sz="1100" noProof="0" dirty="0">
                <a:latin typeface="+mn-lt"/>
              </a:rPr>
              <a:t>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3969735"/>
          </a:xfrm>
        </p:spPr>
        <p:txBody>
          <a:bodyPr>
            <a:normAutofit/>
          </a:bodyPr>
          <a:lstStyle/>
          <a:p>
            <a:pPr marL="0" indent="0">
              <a:buNone/>
            </a:pPr>
            <a:r>
              <a:rPr lang="en-US" sz="2800" noProof="0" dirty="0">
                <a:latin typeface="+mn-lt"/>
              </a:rPr>
              <a:t>We have to make decisions about the number of intervals and the width of each interval.</a:t>
            </a:r>
          </a:p>
          <a:p>
            <a:pPr marL="291600" lvl="1" indent="-291600">
              <a:spcBef>
                <a:spcPts val="1000"/>
              </a:spcBef>
              <a:buFont typeface="Arial" panose="020B0604020202020204" pitchFamily="34" charset="0"/>
              <a:buChar char="•"/>
            </a:pPr>
            <a:r>
              <a:rPr lang="en-US" sz="2400" noProof="0" dirty="0">
                <a:latin typeface="+mn-lt"/>
              </a:rPr>
              <a:t>The intervals are mutually exclusive.</a:t>
            </a:r>
          </a:p>
          <a:p>
            <a:pPr marL="291600" lvl="1" indent="-291600">
              <a:spcBef>
                <a:spcPts val="1000"/>
              </a:spcBef>
              <a:buFont typeface="Arial" panose="020B0604020202020204" pitchFamily="34" charset="0"/>
              <a:buChar char="•"/>
            </a:pPr>
            <a:r>
              <a:rPr lang="en-US" sz="2400" noProof="0" dirty="0">
                <a:latin typeface="+mn-lt"/>
              </a:rPr>
              <a:t>The total number of intervals usually ranges from 5 to 20.</a:t>
            </a:r>
          </a:p>
          <a:p>
            <a:pPr marL="291600" lvl="1" indent="-291600">
              <a:spcBef>
                <a:spcPts val="1000"/>
              </a:spcBef>
              <a:buFont typeface="Arial" panose="020B0604020202020204" pitchFamily="34" charset="0"/>
              <a:buChar char="•"/>
            </a:pPr>
            <a:r>
              <a:rPr lang="en-US" sz="2400" noProof="0" dirty="0">
                <a:latin typeface="+mn-lt"/>
              </a:rPr>
              <a:t>The intervals are exhaustive.</a:t>
            </a:r>
          </a:p>
          <a:p>
            <a:pPr marL="291600" lvl="1" indent="-291600">
              <a:spcBef>
                <a:spcPts val="1000"/>
              </a:spcBef>
              <a:buFont typeface="Arial" panose="020B0604020202020204" pitchFamily="34" charset="0"/>
              <a:buChar char="•"/>
            </a:pPr>
            <a:r>
              <a:rPr lang="en-US" sz="2400" noProof="0" dirty="0">
                <a:latin typeface="+mn-lt"/>
              </a:rPr>
              <a:t>The intervals are easy to recognize and interpret. </a:t>
            </a:r>
          </a:p>
          <a:p>
            <a:pPr marL="291600" lvl="1" indent="-291600">
              <a:spcBef>
                <a:spcPts val="1000"/>
              </a:spcBef>
              <a:buFont typeface="Arial" panose="020B0604020202020204" pitchFamily="34" charset="0"/>
              <a:buChar char="•"/>
            </a:pPr>
            <a:r>
              <a:rPr lang="en-US" sz="2400" noProof="0" dirty="0">
                <a:latin typeface="+mn-lt"/>
              </a:rPr>
              <a:t>A starting point for approximating the width of each interval is given by</a:t>
            </a:r>
          </a:p>
        </p:txBody>
      </p:sp>
      <p:graphicFrame>
        <p:nvGraphicFramePr>
          <p:cNvPr id="4" name="Object 3">
            <a:extLst>
              <a:ext uri="{FF2B5EF4-FFF2-40B4-BE49-F238E27FC236}">
                <a16:creationId xmlns:a16="http://schemas.microsoft.com/office/drawing/2014/main" id="{C89EB114-FEAF-4308-BC8C-0F5A38872DA4}"/>
              </a:ext>
            </a:extLst>
          </p:cNvPr>
          <p:cNvGraphicFramePr>
            <a:graphicFrameLocks noChangeAspect="1"/>
          </p:cNvGraphicFramePr>
          <p:nvPr>
            <p:extLst>
              <p:ext uri="{D42A27DB-BD31-4B8C-83A1-F6EECF244321}">
                <p14:modId xmlns:p14="http://schemas.microsoft.com/office/powerpoint/2010/main" val="2446334144"/>
              </p:ext>
            </p:extLst>
          </p:nvPr>
        </p:nvGraphicFramePr>
        <p:xfrm>
          <a:off x="2260600" y="4922380"/>
          <a:ext cx="2540000" cy="685511"/>
        </p:xfrm>
        <a:graphic>
          <a:graphicData uri="http://schemas.openxmlformats.org/presentationml/2006/ole">
            <mc:AlternateContent xmlns:mc="http://schemas.openxmlformats.org/markup-compatibility/2006">
              <mc:Choice xmlns:v="urn:schemas-microsoft-com:vml" Requires="v">
                <p:oleObj name="Equation" r:id="rId3" imgW="1460160" imgH="393480" progId="Equation.DSMT4">
                  <p:embed/>
                </p:oleObj>
              </mc:Choice>
              <mc:Fallback>
                <p:oleObj name="Equation" r:id="rId3" imgW="1460160" imgH="393480" progId="Equation.DSMT4">
                  <p:embed/>
                  <p:pic>
                    <p:nvPicPr>
                      <p:cNvPr id="0" name=""/>
                      <p:cNvPicPr/>
                      <p:nvPr/>
                    </p:nvPicPr>
                    <p:blipFill>
                      <a:blip r:embed="rId4"/>
                      <a:stretch>
                        <a:fillRect/>
                      </a:stretch>
                    </p:blipFill>
                    <p:spPr>
                      <a:xfrm>
                        <a:off x="2260600" y="4922380"/>
                        <a:ext cx="2540000" cy="685511"/>
                      </a:xfrm>
                      <a:prstGeom prst="rect">
                        <a:avLst/>
                      </a:prstGeom>
                    </p:spPr>
                  </p:pic>
                </p:oleObj>
              </mc:Fallback>
            </mc:AlternateContent>
          </a:graphicData>
        </a:graphic>
      </p:graphicFrame>
    </p:spTree>
    <p:extLst>
      <p:ext uri="{BB962C8B-B14F-4D97-AF65-F5344CB8AC3E}">
        <p14:creationId xmlns:p14="http://schemas.microsoft.com/office/powerpoint/2010/main" val="69714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111794"/>
            <a:ext cx="8610600" cy="1034743"/>
          </a:xfrm>
        </p:spPr>
        <p:txBody>
          <a:bodyPr>
            <a:normAutofit fontScale="90000"/>
          </a:bodyPr>
          <a:lstStyle/>
          <a:p>
            <a:r>
              <a:rPr lang="en-US" noProof="0" dirty="0">
                <a:latin typeface="+mn-lt"/>
              </a:rPr>
              <a:t>2.3 Methods to Visualize a Numeric Variable </a:t>
            </a:r>
            <a:r>
              <a:rPr lang="en-US" sz="1100" noProof="0" dirty="0">
                <a:latin typeface="+mn-lt"/>
              </a:rPr>
              <a:t>3</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304800" y="1190049"/>
            <a:ext cx="8375822" cy="1553152"/>
          </a:xfrm>
        </p:spPr>
        <p:txBody>
          <a:bodyPr>
            <a:normAutofit lnSpcReduction="10000"/>
          </a:bodyPr>
          <a:lstStyle/>
          <a:p>
            <a:pPr marL="291600" indent="-291600">
              <a:spcBef>
                <a:spcPts val="1000"/>
              </a:spcBef>
            </a:pPr>
            <a:r>
              <a:rPr lang="en-US" sz="1800" noProof="0" dirty="0">
                <a:latin typeface="+mn-lt"/>
              </a:rPr>
              <a:t>Example: house prices in Punta </a:t>
            </a:r>
            <a:r>
              <a:rPr lang="en-US" sz="1800" noProof="0" dirty="0" err="1">
                <a:latin typeface="+mn-lt"/>
              </a:rPr>
              <a:t>Gorda</a:t>
            </a:r>
            <a:r>
              <a:rPr lang="en-US" sz="1800" noProof="0" dirty="0">
                <a:latin typeface="+mn-lt"/>
              </a:rPr>
              <a:t>.</a:t>
            </a:r>
          </a:p>
          <a:p>
            <a:pPr marL="291600" indent="-291600">
              <a:spcBef>
                <a:spcPts val="1000"/>
              </a:spcBef>
            </a:pPr>
            <a:r>
              <a:rPr lang="en-US" sz="1800" noProof="0" dirty="0">
                <a:latin typeface="+mn-lt"/>
              </a:rPr>
              <a:t>Suppose we are going to have 6 intervals.</a:t>
            </a:r>
          </a:p>
          <a:p>
            <a:pPr marL="291600" indent="-291600">
              <a:spcBef>
                <a:spcPts val="1000"/>
              </a:spcBef>
            </a:pPr>
            <a:r>
              <a:rPr lang="en-US" sz="1800" noProof="0" dirty="0">
                <a:latin typeface="+mn-lt"/>
              </a:rPr>
              <a:t>The maximum is 649 and the minimum is 125.</a:t>
            </a:r>
          </a:p>
          <a:p>
            <a:pPr marL="291600" indent="-291600">
              <a:spcBef>
                <a:spcPts val="1000"/>
              </a:spcBef>
            </a:pPr>
            <a:r>
              <a:rPr lang="en-US" sz="1800" noProof="0" dirty="0">
                <a:latin typeface="+mn-lt"/>
              </a:rPr>
              <a:t>As a starting point, the width of each interval could be:</a:t>
            </a:r>
          </a:p>
        </p:txBody>
      </p:sp>
      <p:graphicFrame>
        <p:nvGraphicFramePr>
          <p:cNvPr id="7" name="Object 6">
            <a:extLst>
              <a:ext uri="{FF2B5EF4-FFF2-40B4-BE49-F238E27FC236}">
                <a16:creationId xmlns:a16="http://schemas.microsoft.com/office/drawing/2014/main" id="{0BB4CBE6-EBE4-4567-B8F7-DDE0DC3424D1}"/>
              </a:ext>
            </a:extLst>
          </p:cNvPr>
          <p:cNvGraphicFramePr>
            <a:graphicFrameLocks noChangeAspect="1"/>
          </p:cNvGraphicFramePr>
          <p:nvPr>
            <p:extLst>
              <p:ext uri="{D42A27DB-BD31-4B8C-83A1-F6EECF244321}">
                <p14:modId xmlns:p14="http://schemas.microsoft.com/office/powerpoint/2010/main" val="3941836460"/>
              </p:ext>
            </p:extLst>
          </p:nvPr>
        </p:nvGraphicFramePr>
        <p:xfrm>
          <a:off x="3181350" y="2760407"/>
          <a:ext cx="1447800" cy="509588"/>
        </p:xfrm>
        <a:graphic>
          <a:graphicData uri="http://schemas.openxmlformats.org/presentationml/2006/ole">
            <mc:AlternateContent xmlns:mc="http://schemas.openxmlformats.org/markup-compatibility/2006">
              <mc:Choice xmlns:v="urn:schemas-microsoft-com:vml" Requires="v">
                <p:oleObj name="Equation" r:id="rId3" imgW="1117440" imgH="393480" progId="Equation.DSMT4">
                  <p:embed/>
                </p:oleObj>
              </mc:Choice>
              <mc:Fallback>
                <p:oleObj name="Equation" r:id="rId3" imgW="1117440" imgH="393480" progId="Equation.DSMT4">
                  <p:embed/>
                  <p:pic>
                    <p:nvPicPr>
                      <p:cNvPr id="0" name=""/>
                      <p:cNvPicPr/>
                      <p:nvPr/>
                    </p:nvPicPr>
                    <p:blipFill>
                      <a:blip r:embed="rId4"/>
                      <a:stretch>
                        <a:fillRect/>
                      </a:stretch>
                    </p:blipFill>
                    <p:spPr>
                      <a:xfrm>
                        <a:off x="3181350" y="2760407"/>
                        <a:ext cx="1447800" cy="5095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20913E02-903A-4F8B-950B-334AB9E825ED}"/>
              </a:ext>
            </a:extLst>
          </p:cNvPr>
          <p:cNvSpPr>
            <a:spLocks noGrp="1"/>
          </p:cNvSpPr>
          <p:nvPr>
            <p:ph idx="10"/>
          </p:nvPr>
        </p:nvSpPr>
        <p:spPr>
          <a:xfrm>
            <a:off x="304800" y="3323557"/>
            <a:ext cx="8610600" cy="410243"/>
          </a:xfrm>
        </p:spPr>
        <p:txBody>
          <a:bodyPr>
            <a:noAutofit/>
          </a:bodyPr>
          <a:lstStyle/>
          <a:p>
            <a:r>
              <a:rPr lang="en-US" sz="1800" noProof="0" dirty="0">
                <a:latin typeface="+mn-lt"/>
              </a:rPr>
              <a:t>This would not give limits that are easily recognizable, so we use 100.</a:t>
            </a:r>
          </a:p>
        </p:txBody>
      </p:sp>
      <p:graphicFrame>
        <p:nvGraphicFramePr>
          <p:cNvPr id="8" name="Table 8">
            <a:extLst>
              <a:ext uri="{FF2B5EF4-FFF2-40B4-BE49-F238E27FC236}">
                <a16:creationId xmlns:a16="http://schemas.microsoft.com/office/drawing/2014/main" id="{3B56A379-AD5D-49CC-91DA-04AE46A7A6D0}"/>
              </a:ext>
            </a:extLst>
          </p:cNvPr>
          <p:cNvGraphicFramePr>
            <a:graphicFrameLocks noGrp="1"/>
          </p:cNvGraphicFramePr>
          <p:nvPr>
            <p:extLst>
              <p:ext uri="{D42A27DB-BD31-4B8C-83A1-F6EECF244321}">
                <p14:modId xmlns:p14="http://schemas.microsoft.com/office/powerpoint/2010/main" val="951761394"/>
              </p:ext>
            </p:extLst>
          </p:nvPr>
        </p:nvGraphicFramePr>
        <p:xfrm>
          <a:off x="1714376" y="3810000"/>
          <a:ext cx="3619624" cy="2199640"/>
        </p:xfrm>
        <a:graphic>
          <a:graphicData uri="http://schemas.openxmlformats.org/drawingml/2006/table">
            <a:tbl>
              <a:tblPr firstRow="1" bandRow="1">
                <a:tableStyleId>{5C22544A-7EE6-4342-B048-85BDC9FD1C3A}</a:tableStyleId>
              </a:tblPr>
              <a:tblGrid>
                <a:gridCol w="2095624">
                  <a:extLst>
                    <a:ext uri="{9D8B030D-6E8A-4147-A177-3AD203B41FA5}">
                      <a16:colId xmlns:a16="http://schemas.microsoft.com/office/drawing/2014/main" val="230687914"/>
                    </a:ext>
                  </a:extLst>
                </a:gridCol>
                <a:gridCol w="1524000">
                  <a:extLst>
                    <a:ext uri="{9D8B030D-6E8A-4147-A177-3AD203B41FA5}">
                      <a16:colId xmlns:a16="http://schemas.microsoft.com/office/drawing/2014/main" val="1515587483"/>
                    </a:ext>
                  </a:extLst>
                </a:gridCol>
              </a:tblGrid>
              <a:tr h="370840">
                <a:tc>
                  <a:txBody>
                    <a:bodyPr/>
                    <a:lstStyle/>
                    <a:p>
                      <a:pPr algn="ctr"/>
                      <a:r>
                        <a:rPr lang="en-US" sz="1400" dirty="0">
                          <a:latin typeface="+mn-lt"/>
                        </a:rPr>
                        <a:t>Interval (in $1,000s)</a:t>
                      </a:r>
                    </a:p>
                  </a:txBody>
                  <a:tcPr>
                    <a:solidFill>
                      <a:schemeClr val="accent1">
                        <a:lumMod val="50000"/>
                      </a:schemeClr>
                    </a:solidFill>
                  </a:tcPr>
                </a:tc>
                <a:tc>
                  <a:txBody>
                    <a:bodyPr/>
                    <a:lstStyle/>
                    <a:p>
                      <a:pPr algn="ctr"/>
                      <a:r>
                        <a:rPr lang="en-US" sz="1400" dirty="0">
                          <a:latin typeface="+mn-lt"/>
                        </a:rPr>
                        <a:t>Frequency</a:t>
                      </a:r>
                    </a:p>
                  </a:txBody>
                  <a:tcPr>
                    <a:solidFill>
                      <a:schemeClr val="accent1">
                        <a:lumMod val="50000"/>
                      </a:schemeClr>
                    </a:solidFill>
                  </a:tcPr>
                </a:tc>
                <a:extLst>
                  <a:ext uri="{0D108BD9-81ED-4DB2-BD59-A6C34878D82A}">
                    <a16:rowId xmlns:a16="http://schemas.microsoft.com/office/drawing/2014/main" val="2117403214"/>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100 &lt; x </a:t>
                      </a:r>
                      <a:r>
                        <a:rPr lang="en-US" sz="1400" dirty="0">
                          <a:latin typeface="+mn-lt"/>
                          <a:cs typeface="Arial" panose="020B0604020202020204" pitchFamily="34" charset="0"/>
                        </a:rPr>
                        <a:t>≤ 200</a:t>
                      </a:r>
                      <a:endParaRPr lang="en-US" sz="1400" dirty="0">
                        <a:latin typeface="+mn-lt"/>
                      </a:endParaRPr>
                    </a:p>
                  </a:txBody>
                  <a:tcPr/>
                </a:tc>
                <a:tc>
                  <a:txBody>
                    <a:bodyPr/>
                    <a:lstStyle/>
                    <a:p>
                      <a:pPr algn="ctr"/>
                      <a:r>
                        <a:rPr lang="en-US" sz="1400" dirty="0">
                          <a:latin typeface="+mn-lt"/>
                        </a:rPr>
                        <a:t>9</a:t>
                      </a:r>
                    </a:p>
                  </a:txBody>
                  <a:tcPr/>
                </a:tc>
                <a:extLst>
                  <a:ext uri="{0D108BD9-81ED-4DB2-BD59-A6C34878D82A}">
                    <a16:rowId xmlns:a16="http://schemas.microsoft.com/office/drawing/2014/main" val="18559041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200 &lt; x </a:t>
                      </a:r>
                      <a:r>
                        <a:rPr lang="en-US" sz="1400" dirty="0">
                          <a:latin typeface="+mn-lt"/>
                          <a:cs typeface="Arial" panose="020B0604020202020204" pitchFamily="34" charset="0"/>
                        </a:rPr>
                        <a:t>≤ 300</a:t>
                      </a:r>
                      <a:endParaRPr lang="en-US" sz="1400" dirty="0">
                        <a:latin typeface="+mn-lt"/>
                      </a:endParaRPr>
                    </a:p>
                  </a:txBody>
                  <a:tcPr/>
                </a:tc>
                <a:tc>
                  <a:txBody>
                    <a:bodyPr/>
                    <a:lstStyle/>
                    <a:p>
                      <a:pPr algn="ctr"/>
                      <a:r>
                        <a:rPr lang="en-US" sz="1400" dirty="0">
                          <a:latin typeface="+mn-lt"/>
                        </a:rPr>
                        <a:t>16</a:t>
                      </a:r>
                    </a:p>
                  </a:txBody>
                  <a:tcPr/>
                </a:tc>
                <a:extLst>
                  <a:ext uri="{0D108BD9-81ED-4DB2-BD59-A6C34878D82A}">
                    <a16:rowId xmlns:a16="http://schemas.microsoft.com/office/drawing/2014/main" val="594531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300 &lt; x </a:t>
                      </a:r>
                      <a:r>
                        <a:rPr lang="en-US" sz="1400" dirty="0">
                          <a:latin typeface="+mn-lt"/>
                          <a:cs typeface="Arial" panose="020B0604020202020204" pitchFamily="34" charset="0"/>
                        </a:rPr>
                        <a:t>≤ 400</a:t>
                      </a:r>
                      <a:endParaRPr lang="en-US" sz="1400" dirty="0">
                        <a:latin typeface="+mn-lt"/>
                      </a:endParaRPr>
                    </a:p>
                  </a:txBody>
                  <a:tcPr/>
                </a:tc>
                <a:tc>
                  <a:txBody>
                    <a:bodyPr/>
                    <a:lstStyle/>
                    <a:p>
                      <a:pPr algn="ctr"/>
                      <a:r>
                        <a:rPr lang="en-US" sz="1400" dirty="0">
                          <a:latin typeface="+mn-lt"/>
                        </a:rPr>
                        <a:t>8</a:t>
                      </a:r>
                    </a:p>
                  </a:txBody>
                  <a:tcPr/>
                </a:tc>
                <a:extLst>
                  <a:ext uri="{0D108BD9-81ED-4DB2-BD59-A6C34878D82A}">
                    <a16:rowId xmlns:a16="http://schemas.microsoft.com/office/drawing/2014/main" val="18557178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400 &lt; x </a:t>
                      </a:r>
                      <a:r>
                        <a:rPr lang="en-US" sz="1400" dirty="0">
                          <a:latin typeface="+mn-lt"/>
                          <a:cs typeface="Arial" panose="020B0604020202020204" pitchFamily="34" charset="0"/>
                        </a:rPr>
                        <a:t>≤ 500</a:t>
                      </a:r>
                      <a:endParaRPr lang="en-US" sz="1400" dirty="0">
                        <a:latin typeface="+mn-lt"/>
                      </a:endParaRPr>
                    </a:p>
                  </a:txBody>
                  <a:tcPr/>
                </a:tc>
                <a:tc>
                  <a:txBody>
                    <a:bodyPr/>
                    <a:lstStyle/>
                    <a:p>
                      <a:pPr algn="ctr"/>
                      <a:r>
                        <a:rPr lang="en-US" sz="1400" dirty="0">
                          <a:latin typeface="+mn-lt"/>
                        </a:rPr>
                        <a:t>4</a:t>
                      </a:r>
                    </a:p>
                  </a:txBody>
                  <a:tcPr/>
                </a:tc>
                <a:extLst>
                  <a:ext uri="{0D108BD9-81ED-4DB2-BD59-A6C34878D82A}">
                    <a16:rowId xmlns:a16="http://schemas.microsoft.com/office/drawing/2014/main" val="35734943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500 &lt; x </a:t>
                      </a:r>
                      <a:r>
                        <a:rPr lang="en-US" sz="1400" dirty="0">
                          <a:latin typeface="+mn-lt"/>
                          <a:cs typeface="Arial" panose="020B0604020202020204" pitchFamily="34" charset="0"/>
                        </a:rPr>
                        <a:t>≤ 600</a:t>
                      </a:r>
                      <a:endParaRPr lang="en-US" sz="1400" dirty="0">
                        <a:latin typeface="+mn-lt"/>
                      </a:endParaRPr>
                    </a:p>
                  </a:txBody>
                  <a:tcPr/>
                </a:tc>
                <a:tc>
                  <a:txBody>
                    <a:bodyPr/>
                    <a:lstStyle/>
                    <a:p>
                      <a:pPr algn="ctr"/>
                      <a:r>
                        <a:rPr lang="en-US" sz="1400" dirty="0">
                          <a:latin typeface="+mn-lt"/>
                        </a:rPr>
                        <a:t>2</a:t>
                      </a:r>
                    </a:p>
                  </a:txBody>
                  <a:tcPr/>
                </a:tc>
                <a:extLst>
                  <a:ext uri="{0D108BD9-81ED-4DB2-BD59-A6C34878D82A}">
                    <a16:rowId xmlns:a16="http://schemas.microsoft.com/office/drawing/2014/main" val="3817156664"/>
                  </a:ext>
                </a:extLst>
              </a:tr>
              <a:tr h="0">
                <a:tc>
                  <a:txBody>
                    <a:bodyPr/>
                    <a:lstStyle/>
                    <a:p>
                      <a:pPr algn="ctr"/>
                      <a:r>
                        <a:rPr lang="en-US" sz="1400" dirty="0">
                          <a:latin typeface="+mn-lt"/>
                        </a:rPr>
                        <a:t>600 &lt; x </a:t>
                      </a:r>
                      <a:r>
                        <a:rPr lang="en-US" sz="1400" dirty="0">
                          <a:latin typeface="+mn-lt"/>
                          <a:cs typeface="Arial" panose="020B0604020202020204" pitchFamily="34" charset="0"/>
                        </a:rPr>
                        <a:t>≤ 700</a:t>
                      </a:r>
                      <a:endParaRPr lang="en-US" sz="1400" dirty="0">
                        <a:latin typeface="+mn-lt"/>
                      </a:endParaRPr>
                    </a:p>
                  </a:txBody>
                  <a:tcPr/>
                </a:tc>
                <a:tc>
                  <a:txBody>
                    <a:bodyPr/>
                    <a:lstStyle/>
                    <a:p>
                      <a:pPr algn="ctr"/>
                      <a:r>
                        <a:rPr lang="en-US" sz="1400" dirty="0">
                          <a:latin typeface="+mn-lt"/>
                        </a:rPr>
                        <a:t>1</a:t>
                      </a:r>
                    </a:p>
                  </a:txBody>
                  <a:tcPr/>
                </a:tc>
                <a:extLst>
                  <a:ext uri="{0D108BD9-81ED-4DB2-BD59-A6C34878D82A}">
                    <a16:rowId xmlns:a16="http://schemas.microsoft.com/office/drawing/2014/main" val="2633613901"/>
                  </a:ext>
                </a:extLst>
              </a:tr>
            </a:tbl>
          </a:graphicData>
        </a:graphic>
      </p:graphicFrame>
    </p:spTree>
    <p:extLst>
      <p:ext uri="{BB962C8B-B14F-4D97-AF65-F5344CB8AC3E}">
        <p14:creationId xmlns:p14="http://schemas.microsoft.com/office/powerpoint/2010/main" val="424904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1" y="72843"/>
            <a:ext cx="8534400" cy="1054979"/>
          </a:xfrm>
        </p:spPr>
        <p:txBody>
          <a:bodyPr>
            <a:normAutofit fontScale="90000"/>
          </a:bodyPr>
          <a:lstStyle/>
          <a:p>
            <a:r>
              <a:rPr lang="en-US" noProof="0" dirty="0">
                <a:latin typeface="+mn-lt"/>
              </a:rPr>
              <a:t>2.3 Methods to Visualize a Numeric Variable </a:t>
            </a:r>
            <a:r>
              <a:rPr lang="en-US" sz="1100" noProof="0" dirty="0">
                <a:latin typeface="+mn-lt"/>
              </a:rPr>
              <a:t>4</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4454612"/>
          </a:xfrm>
        </p:spPr>
        <p:txBody>
          <a:bodyPr>
            <a:normAutofit/>
          </a:bodyPr>
          <a:lstStyle/>
          <a:p>
            <a:pPr marL="0" indent="0">
              <a:buNone/>
            </a:pPr>
            <a:r>
              <a:rPr lang="en-US" sz="2800" noProof="0" dirty="0">
                <a:latin typeface="+mn-lt"/>
              </a:rPr>
              <a:t>In addition to a frequency distribution, there are three other items to compute.</a:t>
            </a:r>
          </a:p>
          <a:p>
            <a:pPr marL="291600" lvl="1" indent="-291600">
              <a:spcBef>
                <a:spcPts val="1000"/>
              </a:spcBef>
              <a:buFont typeface="Arial" panose="020B0604020202020204" pitchFamily="34" charset="0"/>
              <a:buChar char="•"/>
            </a:pPr>
            <a:r>
              <a:rPr lang="en-US" sz="2400" noProof="0" dirty="0">
                <a:latin typeface="+mn-lt"/>
              </a:rPr>
              <a:t>Relative frequency: proportion (or fraction) of observations that falls into each interval.</a:t>
            </a:r>
          </a:p>
          <a:p>
            <a:pPr marL="291600" lvl="1" indent="-291600">
              <a:spcBef>
                <a:spcPts val="1000"/>
              </a:spcBef>
              <a:buFont typeface="Arial" panose="020B0604020202020204" pitchFamily="34" charset="0"/>
              <a:buChar char="•"/>
            </a:pPr>
            <a:r>
              <a:rPr lang="en-US" sz="2400" noProof="0" dirty="0">
                <a:latin typeface="+mn-lt"/>
              </a:rPr>
              <a:t>Cumulative frequency: the number of observations that falls below the upper limit of a particular interval.</a:t>
            </a:r>
          </a:p>
          <a:p>
            <a:pPr marL="291600" lvl="1" indent="-291600">
              <a:spcBef>
                <a:spcPts val="1000"/>
              </a:spcBef>
              <a:buFont typeface="Arial" panose="020B0604020202020204" pitchFamily="34" charset="0"/>
              <a:buChar char="•"/>
            </a:pPr>
            <a:r>
              <a:rPr lang="en-US" sz="2400" noProof="0" dirty="0">
                <a:latin typeface="+mn-lt"/>
              </a:rPr>
              <a:t>Cumulative relative frequency: the proportion (or fraction) of observations that falls below the upper limit of a particular interval.</a:t>
            </a:r>
            <a:endParaRPr lang="en-US" sz="2800" noProof="0" dirty="0">
              <a:latin typeface="+mn-lt"/>
            </a:endParaRPr>
          </a:p>
        </p:txBody>
      </p:sp>
    </p:spTree>
    <p:extLst>
      <p:ext uri="{BB962C8B-B14F-4D97-AF65-F5344CB8AC3E}">
        <p14:creationId xmlns:p14="http://schemas.microsoft.com/office/powerpoint/2010/main" val="382918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93425"/>
            <a:ext cx="8686800" cy="1013814"/>
          </a:xfrm>
        </p:spPr>
        <p:txBody>
          <a:bodyPr>
            <a:normAutofit fontScale="90000"/>
          </a:bodyPr>
          <a:lstStyle/>
          <a:p>
            <a:r>
              <a:rPr lang="en-US" noProof="0" dirty="0">
                <a:latin typeface="+mn-lt"/>
              </a:rPr>
              <a:t>2.3 Methods to Visualize a Numeric Variable </a:t>
            </a:r>
            <a:r>
              <a:rPr lang="en-US" sz="1100" noProof="0" dirty="0">
                <a:latin typeface="+mn-lt"/>
              </a:rPr>
              <a:t>6</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838200"/>
          </a:xfrm>
        </p:spPr>
        <p:txBody>
          <a:bodyPr>
            <a:normAutofit/>
          </a:bodyPr>
          <a:lstStyle/>
          <a:p>
            <a:pPr marL="291600" indent="-291600">
              <a:spcBef>
                <a:spcPts val="1000"/>
              </a:spcBef>
            </a:pPr>
            <a:r>
              <a:rPr lang="en-US" sz="2000" noProof="0" dirty="0">
                <a:latin typeface="+mn-lt"/>
              </a:rPr>
              <a:t>Example: house prices in Punta </a:t>
            </a:r>
            <a:r>
              <a:rPr lang="en-US" sz="2000" noProof="0" dirty="0" err="1">
                <a:latin typeface="+mn-lt"/>
              </a:rPr>
              <a:t>Gorda</a:t>
            </a:r>
            <a:r>
              <a:rPr lang="en-US" sz="2000" noProof="0" dirty="0">
                <a:latin typeface="+mn-lt"/>
              </a:rPr>
              <a:t>.</a:t>
            </a:r>
          </a:p>
          <a:p>
            <a:pPr marL="291600" indent="-291600">
              <a:spcBef>
                <a:spcPts val="1000"/>
              </a:spcBef>
            </a:pPr>
            <a:r>
              <a:rPr lang="en-US" sz="2000" noProof="0" dirty="0">
                <a:latin typeface="+mn-lt"/>
              </a:rPr>
              <a:t>Use the previous frequency distribution to determine the below.</a:t>
            </a:r>
          </a:p>
        </p:txBody>
      </p:sp>
      <p:graphicFrame>
        <p:nvGraphicFramePr>
          <p:cNvPr id="5" name="Table 8">
            <a:extLst>
              <a:ext uri="{FF2B5EF4-FFF2-40B4-BE49-F238E27FC236}">
                <a16:creationId xmlns:a16="http://schemas.microsoft.com/office/drawing/2014/main" id="{14D22919-221C-4886-890B-09FFB99B53B3}"/>
              </a:ext>
            </a:extLst>
          </p:cNvPr>
          <p:cNvGraphicFramePr>
            <a:graphicFrameLocks noGrp="1"/>
          </p:cNvGraphicFramePr>
          <p:nvPr>
            <p:extLst>
              <p:ext uri="{D42A27DB-BD31-4B8C-83A1-F6EECF244321}">
                <p14:modId xmlns:p14="http://schemas.microsoft.com/office/powerpoint/2010/main" val="3516276404"/>
              </p:ext>
            </p:extLst>
          </p:nvPr>
        </p:nvGraphicFramePr>
        <p:xfrm>
          <a:off x="776766" y="2743200"/>
          <a:ext cx="8062434" cy="23469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30687914"/>
                    </a:ext>
                  </a:extLst>
                </a:gridCol>
                <a:gridCol w="1066800">
                  <a:extLst>
                    <a:ext uri="{9D8B030D-6E8A-4147-A177-3AD203B41FA5}">
                      <a16:colId xmlns:a16="http://schemas.microsoft.com/office/drawing/2014/main" val="1515587483"/>
                    </a:ext>
                  </a:extLst>
                </a:gridCol>
                <a:gridCol w="990600">
                  <a:extLst>
                    <a:ext uri="{9D8B030D-6E8A-4147-A177-3AD203B41FA5}">
                      <a16:colId xmlns:a16="http://schemas.microsoft.com/office/drawing/2014/main" val="3120482782"/>
                    </a:ext>
                  </a:extLst>
                </a:gridCol>
                <a:gridCol w="2195034">
                  <a:extLst>
                    <a:ext uri="{9D8B030D-6E8A-4147-A177-3AD203B41FA5}">
                      <a16:colId xmlns:a16="http://schemas.microsoft.com/office/drawing/2014/main" val="4226087682"/>
                    </a:ext>
                  </a:extLst>
                </a:gridCol>
                <a:gridCol w="2590800">
                  <a:extLst>
                    <a:ext uri="{9D8B030D-6E8A-4147-A177-3AD203B41FA5}">
                      <a16:colId xmlns:a16="http://schemas.microsoft.com/office/drawing/2014/main" val="1628105506"/>
                    </a:ext>
                  </a:extLst>
                </a:gridCol>
              </a:tblGrid>
              <a:tr h="370840">
                <a:tc>
                  <a:txBody>
                    <a:bodyPr/>
                    <a:lstStyle/>
                    <a:p>
                      <a:pPr algn="ctr"/>
                      <a:r>
                        <a:rPr lang="en-US" sz="1400" dirty="0">
                          <a:latin typeface="+mn-lt"/>
                        </a:rPr>
                        <a:t>Interval </a:t>
                      </a:r>
                    </a:p>
                    <a:p>
                      <a:pPr algn="ctr"/>
                      <a:r>
                        <a:rPr lang="en-US" sz="1400" dirty="0">
                          <a:latin typeface="+mn-lt"/>
                        </a:rPr>
                        <a:t>(in $1,000s)</a:t>
                      </a:r>
                    </a:p>
                  </a:txBody>
                  <a:tcPr>
                    <a:solidFill>
                      <a:schemeClr val="accent1">
                        <a:lumMod val="50000"/>
                      </a:schemeClr>
                    </a:solidFill>
                  </a:tcPr>
                </a:tc>
                <a:tc>
                  <a:txBody>
                    <a:bodyPr/>
                    <a:lstStyle/>
                    <a:p>
                      <a:pPr lvl="0" algn="ctr"/>
                      <a:r>
                        <a:rPr lang="en-US" sz="1400" dirty="0">
                          <a:latin typeface="+mn-lt"/>
                        </a:rPr>
                        <a:t>Frequency</a:t>
                      </a:r>
                    </a:p>
                  </a:txBody>
                  <a:tcPr anchor="b">
                    <a:solidFill>
                      <a:schemeClr val="accent1">
                        <a:lumMod val="50000"/>
                      </a:schemeClr>
                    </a:solidFill>
                  </a:tcPr>
                </a:tc>
                <a:tc>
                  <a:txBody>
                    <a:bodyPr/>
                    <a:lstStyle/>
                    <a:p>
                      <a:pPr lvl="0" algn="ctr"/>
                      <a:r>
                        <a:rPr lang="en-US" sz="1400" dirty="0">
                          <a:latin typeface="+mn-lt"/>
                        </a:rPr>
                        <a:t>Relative Frequency</a:t>
                      </a:r>
                    </a:p>
                  </a:txBody>
                  <a:tcPr anchor="b">
                    <a:solidFill>
                      <a:schemeClr val="accent1">
                        <a:lumMod val="50000"/>
                      </a:schemeClr>
                    </a:solidFill>
                  </a:tcPr>
                </a:tc>
                <a:tc>
                  <a:txBody>
                    <a:bodyPr/>
                    <a:lstStyle/>
                    <a:p>
                      <a:pPr lvl="0" algn="ctr"/>
                      <a:r>
                        <a:rPr lang="en-US" sz="1400" dirty="0">
                          <a:latin typeface="+mn-lt"/>
                        </a:rPr>
                        <a:t>Cumulative Frequency</a:t>
                      </a:r>
                    </a:p>
                  </a:txBody>
                  <a:tcP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Cumulative Relative Frequency</a:t>
                      </a:r>
                    </a:p>
                  </a:txBody>
                  <a:tcPr>
                    <a:solidFill>
                      <a:schemeClr val="accent1">
                        <a:lumMod val="50000"/>
                      </a:schemeClr>
                    </a:solidFill>
                  </a:tcPr>
                </a:tc>
                <a:extLst>
                  <a:ext uri="{0D108BD9-81ED-4DB2-BD59-A6C34878D82A}">
                    <a16:rowId xmlns:a16="http://schemas.microsoft.com/office/drawing/2014/main" val="2117403214"/>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100 &lt; x </a:t>
                      </a:r>
                      <a:r>
                        <a:rPr lang="en-US" sz="1400" dirty="0">
                          <a:latin typeface="+mn-lt"/>
                          <a:cs typeface="Arial" panose="020B0604020202020204" pitchFamily="34" charset="0"/>
                        </a:rPr>
                        <a:t>≤ 200</a:t>
                      </a:r>
                      <a:endParaRPr lang="en-US" sz="1400" dirty="0">
                        <a:latin typeface="+mn-lt"/>
                      </a:endParaRPr>
                    </a:p>
                  </a:txBody>
                  <a:tcPr/>
                </a:tc>
                <a:tc>
                  <a:txBody>
                    <a:bodyPr/>
                    <a:lstStyle/>
                    <a:p>
                      <a:pPr algn="ctr"/>
                      <a:r>
                        <a:rPr lang="en-US" sz="1400" dirty="0">
                          <a:latin typeface="+mn-lt"/>
                        </a:rPr>
                        <a:t>9</a:t>
                      </a:r>
                    </a:p>
                  </a:txBody>
                  <a:tcPr/>
                </a:tc>
                <a:tc>
                  <a:txBody>
                    <a:bodyPr/>
                    <a:lstStyle/>
                    <a:p>
                      <a:pPr algn="ctr"/>
                      <a:r>
                        <a:rPr lang="en-US" sz="1400" dirty="0">
                          <a:latin typeface="+mn-lt"/>
                        </a:rPr>
                        <a:t>0.225</a:t>
                      </a:r>
                    </a:p>
                  </a:txBody>
                  <a:tcPr/>
                </a:tc>
                <a:tc>
                  <a:txBody>
                    <a:bodyPr/>
                    <a:lstStyle/>
                    <a:p>
                      <a:pPr algn="r"/>
                      <a:r>
                        <a:rPr lang="en-US" sz="1400" dirty="0">
                          <a:latin typeface="+mn-lt"/>
                        </a:rPr>
                        <a:t>9</a:t>
                      </a:r>
                    </a:p>
                  </a:txBody>
                  <a:tcPr/>
                </a:tc>
                <a:tc>
                  <a:txBody>
                    <a:bodyPr/>
                    <a:lstStyle/>
                    <a:p>
                      <a:pPr algn="r"/>
                      <a:r>
                        <a:rPr lang="en-US" sz="1400" dirty="0">
                          <a:latin typeface="+mn-lt"/>
                        </a:rPr>
                        <a:t>0.225</a:t>
                      </a:r>
                    </a:p>
                  </a:txBody>
                  <a:tcPr/>
                </a:tc>
                <a:extLst>
                  <a:ext uri="{0D108BD9-81ED-4DB2-BD59-A6C34878D82A}">
                    <a16:rowId xmlns:a16="http://schemas.microsoft.com/office/drawing/2014/main" val="18559041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200 &lt; x </a:t>
                      </a:r>
                      <a:r>
                        <a:rPr lang="en-US" sz="1400" dirty="0">
                          <a:latin typeface="+mn-lt"/>
                          <a:cs typeface="Arial" panose="020B0604020202020204" pitchFamily="34" charset="0"/>
                        </a:rPr>
                        <a:t>≤ 300</a:t>
                      </a:r>
                      <a:endParaRPr lang="en-US" sz="1400" dirty="0">
                        <a:latin typeface="+mn-lt"/>
                      </a:endParaRPr>
                    </a:p>
                  </a:txBody>
                  <a:tcPr/>
                </a:tc>
                <a:tc>
                  <a:txBody>
                    <a:bodyPr/>
                    <a:lstStyle/>
                    <a:p>
                      <a:pPr algn="ctr"/>
                      <a:r>
                        <a:rPr lang="en-US" sz="1400" dirty="0">
                          <a:latin typeface="+mn-lt"/>
                        </a:rPr>
                        <a:t>16</a:t>
                      </a:r>
                    </a:p>
                  </a:txBody>
                  <a:tcPr/>
                </a:tc>
                <a:tc>
                  <a:txBody>
                    <a:bodyPr/>
                    <a:lstStyle/>
                    <a:p>
                      <a:pPr algn="ctr"/>
                      <a:r>
                        <a:rPr lang="en-US" sz="1400" dirty="0">
                          <a:latin typeface="+mn-lt"/>
                        </a:rPr>
                        <a:t>0.400</a:t>
                      </a:r>
                    </a:p>
                  </a:txBody>
                  <a:tcPr/>
                </a:tc>
                <a:tc>
                  <a:txBody>
                    <a:bodyPr/>
                    <a:lstStyle/>
                    <a:p>
                      <a:pPr algn="r"/>
                      <a:r>
                        <a:rPr lang="en-US" sz="1400" dirty="0">
                          <a:latin typeface="+mn-lt"/>
                        </a:rPr>
                        <a:t>9 + 16 = 25</a:t>
                      </a:r>
                    </a:p>
                  </a:txBody>
                  <a:tcPr/>
                </a:tc>
                <a:tc>
                  <a:txBody>
                    <a:bodyPr/>
                    <a:lstStyle/>
                    <a:p>
                      <a:pPr algn="r"/>
                      <a:r>
                        <a:rPr lang="en-US" sz="1400" dirty="0">
                          <a:latin typeface="+mn-lt"/>
                        </a:rPr>
                        <a:t>0.225 + 0.400 = 0.625</a:t>
                      </a:r>
                    </a:p>
                  </a:txBody>
                  <a:tcPr/>
                </a:tc>
                <a:extLst>
                  <a:ext uri="{0D108BD9-81ED-4DB2-BD59-A6C34878D82A}">
                    <a16:rowId xmlns:a16="http://schemas.microsoft.com/office/drawing/2014/main" val="594531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300 &lt; x </a:t>
                      </a:r>
                      <a:r>
                        <a:rPr lang="en-US" sz="1400" dirty="0">
                          <a:latin typeface="+mn-lt"/>
                          <a:cs typeface="Arial" panose="020B0604020202020204" pitchFamily="34" charset="0"/>
                        </a:rPr>
                        <a:t>≤ 400</a:t>
                      </a:r>
                      <a:endParaRPr lang="en-US" sz="1400" dirty="0">
                        <a:latin typeface="+mn-lt"/>
                      </a:endParaRPr>
                    </a:p>
                  </a:txBody>
                  <a:tcPr/>
                </a:tc>
                <a:tc>
                  <a:txBody>
                    <a:bodyPr/>
                    <a:lstStyle/>
                    <a:p>
                      <a:pPr algn="ctr"/>
                      <a:r>
                        <a:rPr lang="en-US" sz="1400" dirty="0">
                          <a:latin typeface="+mn-lt"/>
                        </a:rPr>
                        <a:t>8</a:t>
                      </a:r>
                    </a:p>
                  </a:txBody>
                  <a:tcPr/>
                </a:tc>
                <a:tc>
                  <a:txBody>
                    <a:bodyPr/>
                    <a:lstStyle/>
                    <a:p>
                      <a:pPr algn="ctr"/>
                      <a:r>
                        <a:rPr lang="en-US" sz="1400" dirty="0">
                          <a:latin typeface="+mn-lt"/>
                        </a:rPr>
                        <a:t>0.200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9 + 16 + 8 = 33</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0.225 + 0.400 + 0.200 = 0.825</a:t>
                      </a:r>
                    </a:p>
                  </a:txBody>
                  <a:tcPr/>
                </a:tc>
                <a:extLst>
                  <a:ext uri="{0D108BD9-81ED-4DB2-BD59-A6C34878D82A}">
                    <a16:rowId xmlns:a16="http://schemas.microsoft.com/office/drawing/2014/main" val="18557178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400 &lt; x </a:t>
                      </a:r>
                      <a:r>
                        <a:rPr lang="en-US" sz="1400" dirty="0">
                          <a:latin typeface="+mn-lt"/>
                          <a:cs typeface="Arial" panose="020B0604020202020204" pitchFamily="34" charset="0"/>
                        </a:rPr>
                        <a:t>≤ 500</a:t>
                      </a:r>
                      <a:endParaRPr lang="en-US" sz="1400" dirty="0">
                        <a:latin typeface="+mn-lt"/>
                      </a:endParaRPr>
                    </a:p>
                  </a:txBody>
                  <a:tcPr/>
                </a:tc>
                <a:tc>
                  <a:txBody>
                    <a:bodyPr/>
                    <a:lstStyle/>
                    <a:p>
                      <a:pPr algn="ctr"/>
                      <a:r>
                        <a:rPr lang="en-US" sz="1400" dirty="0">
                          <a:latin typeface="+mn-lt"/>
                        </a:rPr>
                        <a:t>4</a:t>
                      </a:r>
                    </a:p>
                  </a:txBody>
                  <a:tcPr/>
                </a:tc>
                <a:tc>
                  <a:txBody>
                    <a:bodyPr/>
                    <a:lstStyle/>
                    <a:p>
                      <a:pPr algn="ctr"/>
                      <a:r>
                        <a:rPr lang="en-US" sz="1400" dirty="0">
                          <a:latin typeface="+mn-lt"/>
                        </a:rPr>
                        <a:t>0.100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9 + 16 +....+ 4 = 37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0.225 + 0.400 +…+ 0.100 = 0.925</a:t>
                      </a:r>
                    </a:p>
                  </a:txBody>
                  <a:tcPr/>
                </a:tc>
                <a:extLst>
                  <a:ext uri="{0D108BD9-81ED-4DB2-BD59-A6C34878D82A}">
                    <a16:rowId xmlns:a16="http://schemas.microsoft.com/office/drawing/2014/main" val="35734943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500 &lt; x </a:t>
                      </a:r>
                      <a:r>
                        <a:rPr lang="en-US" sz="1400" dirty="0">
                          <a:latin typeface="+mn-lt"/>
                          <a:cs typeface="Arial" panose="020B0604020202020204" pitchFamily="34" charset="0"/>
                        </a:rPr>
                        <a:t>≤ 600</a:t>
                      </a:r>
                      <a:endParaRPr lang="en-US" sz="1400" dirty="0">
                        <a:latin typeface="+mn-lt"/>
                      </a:endParaRPr>
                    </a:p>
                  </a:txBody>
                  <a:tcPr/>
                </a:tc>
                <a:tc>
                  <a:txBody>
                    <a:bodyPr/>
                    <a:lstStyle/>
                    <a:p>
                      <a:pPr algn="ctr"/>
                      <a:r>
                        <a:rPr lang="en-US" sz="1400" dirty="0">
                          <a:latin typeface="+mn-lt"/>
                        </a:rPr>
                        <a:t>2</a:t>
                      </a:r>
                    </a:p>
                  </a:txBody>
                  <a:tcPr/>
                </a:tc>
                <a:tc>
                  <a:txBody>
                    <a:bodyPr/>
                    <a:lstStyle/>
                    <a:p>
                      <a:pPr algn="ctr"/>
                      <a:r>
                        <a:rPr lang="en-US" sz="1400" dirty="0">
                          <a:latin typeface="+mn-lt"/>
                        </a:rPr>
                        <a:t>0.050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9 + 16 +....+ 2 = 39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0.225 + 0.400 +…+ 0.050 = 0.975</a:t>
                      </a:r>
                    </a:p>
                  </a:txBody>
                  <a:tcPr/>
                </a:tc>
                <a:extLst>
                  <a:ext uri="{0D108BD9-81ED-4DB2-BD59-A6C34878D82A}">
                    <a16:rowId xmlns:a16="http://schemas.microsoft.com/office/drawing/2014/main" val="3817156664"/>
                  </a:ext>
                </a:extLst>
              </a:tr>
              <a:tr h="0">
                <a:tc>
                  <a:txBody>
                    <a:bodyPr/>
                    <a:lstStyle/>
                    <a:p>
                      <a:pPr algn="ctr"/>
                      <a:r>
                        <a:rPr lang="en-US" sz="1400" dirty="0">
                          <a:latin typeface="+mn-lt"/>
                        </a:rPr>
                        <a:t>600 &lt; x </a:t>
                      </a:r>
                      <a:r>
                        <a:rPr lang="en-US" sz="1400" dirty="0">
                          <a:latin typeface="+mn-lt"/>
                          <a:cs typeface="Arial" panose="020B0604020202020204" pitchFamily="34" charset="0"/>
                        </a:rPr>
                        <a:t>≤ 700</a:t>
                      </a:r>
                      <a:endParaRPr lang="en-US" sz="1400" dirty="0">
                        <a:latin typeface="+mn-lt"/>
                      </a:endParaRPr>
                    </a:p>
                  </a:txBody>
                  <a:tcPr/>
                </a:tc>
                <a:tc>
                  <a:txBody>
                    <a:bodyPr/>
                    <a:lstStyle/>
                    <a:p>
                      <a:pPr algn="ctr"/>
                      <a:r>
                        <a:rPr lang="en-US" sz="1400" dirty="0">
                          <a:latin typeface="+mn-lt"/>
                        </a:rPr>
                        <a:t>1</a:t>
                      </a:r>
                    </a:p>
                  </a:txBody>
                  <a:tcPr/>
                </a:tc>
                <a:tc>
                  <a:txBody>
                    <a:bodyPr/>
                    <a:lstStyle/>
                    <a:p>
                      <a:pPr algn="ctr"/>
                      <a:r>
                        <a:rPr lang="en-US" sz="1400" dirty="0">
                          <a:latin typeface="+mn-lt"/>
                        </a:rPr>
                        <a:t>0.025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9 + 16 +....+ 1 = 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mn-lt"/>
                        </a:rPr>
                        <a:t>0.225 + 0.400 +…+ 0.025 = 1.000</a:t>
                      </a:r>
                    </a:p>
                  </a:txBody>
                  <a:tcPr/>
                </a:tc>
                <a:extLst>
                  <a:ext uri="{0D108BD9-81ED-4DB2-BD59-A6C34878D82A}">
                    <a16:rowId xmlns:a16="http://schemas.microsoft.com/office/drawing/2014/main" val="2633613901"/>
                  </a:ext>
                </a:extLst>
              </a:tr>
            </a:tbl>
          </a:graphicData>
        </a:graphic>
      </p:graphicFrame>
    </p:spTree>
    <p:extLst>
      <p:ext uri="{BB962C8B-B14F-4D97-AF65-F5344CB8AC3E}">
        <p14:creationId xmlns:p14="http://schemas.microsoft.com/office/powerpoint/2010/main" val="207295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67568"/>
            <a:ext cx="8534400" cy="1065529"/>
          </a:xfrm>
        </p:spPr>
        <p:txBody>
          <a:bodyPr>
            <a:normAutofit fontScale="90000"/>
          </a:bodyPr>
          <a:lstStyle/>
          <a:p>
            <a:r>
              <a:rPr lang="en-US" noProof="0" dirty="0">
                <a:latin typeface="+mn-lt"/>
              </a:rPr>
              <a:t>2.3 Methods to Visualize a Numeric Variable </a:t>
            </a:r>
            <a:r>
              <a:rPr lang="en-US" sz="1100" noProof="0" dirty="0">
                <a:latin typeface="+mn-lt"/>
              </a:rPr>
              <a:t>7</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4454612"/>
          </a:xfrm>
        </p:spPr>
        <p:txBody>
          <a:bodyPr>
            <a:normAutofit/>
          </a:bodyPr>
          <a:lstStyle/>
          <a:p>
            <a:pPr marL="0" indent="0">
              <a:buNone/>
            </a:pPr>
            <a:r>
              <a:rPr lang="en-US" sz="2800" noProof="0" dirty="0">
                <a:latin typeface="+mn-lt"/>
              </a:rPr>
              <a:t>A histogram is the counterpart to the vertical bar chart used for a categorical variable.</a:t>
            </a:r>
          </a:p>
          <a:p>
            <a:pPr marL="0" indent="0">
              <a:buNone/>
            </a:pPr>
            <a:r>
              <a:rPr lang="en-US" sz="2800" noProof="0" dirty="0">
                <a:latin typeface="+mn-lt"/>
              </a:rPr>
              <a:t>Graphically depict a frequency distribution for a numeric variable.</a:t>
            </a:r>
          </a:p>
          <a:p>
            <a:pPr marL="291600" lvl="1" indent="-291600">
              <a:spcBef>
                <a:spcPts val="1000"/>
              </a:spcBef>
              <a:buFont typeface="Arial" panose="020B0604020202020204" pitchFamily="34" charset="0"/>
              <a:buChar char="•"/>
            </a:pPr>
            <a:r>
              <a:rPr lang="en-US" sz="2400" noProof="0" dirty="0">
                <a:latin typeface="+mn-lt"/>
              </a:rPr>
              <a:t>A series of rectangles.</a:t>
            </a:r>
          </a:p>
          <a:p>
            <a:pPr marL="291600" lvl="1" indent="-291600">
              <a:spcBef>
                <a:spcPts val="1000"/>
              </a:spcBef>
              <a:buFont typeface="Arial" panose="020B0604020202020204" pitchFamily="34" charset="0"/>
              <a:buChar char="•"/>
            </a:pPr>
            <a:r>
              <a:rPr lang="en-US" sz="2400" noProof="0" dirty="0">
                <a:latin typeface="+mn-lt"/>
              </a:rPr>
              <a:t>Mark off the along the horizontal axis.</a:t>
            </a:r>
          </a:p>
          <a:p>
            <a:pPr marL="291600" lvl="1" indent="-291600">
              <a:spcBef>
                <a:spcPts val="1000"/>
              </a:spcBef>
              <a:buFont typeface="Arial" panose="020B0604020202020204" pitchFamily="34" charset="0"/>
              <a:buChar char="•"/>
            </a:pPr>
            <a:r>
              <a:rPr lang="en-US" sz="2400" noProof="0" dirty="0">
                <a:latin typeface="+mn-lt"/>
              </a:rPr>
              <a:t>The height of each bar represents the frequency or relative frequency for each interval.</a:t>
            </a:r>
          </a:p>
          <a:p>
            <a:pPr marL="291600" lvl="1" indent="-291600">
              <a:spcBef>
                <a:spcPts val="1000"/>
              </a:spcBef>
              <a:buFont typeface="Arial" panose="020B0604020202020204" pitchFamily="34" charset="0"/>
              <a:buChar char="•"/>
            </a:pPr>
            <a:r>
              <a:rPr lang="en-US" sz="2400" noProof="0" dirty="0">
                <a:latin typeface="+mn-lt"/>
              </a:rPr>
              <a:t>No gaps between bars/intervals.</a:t>
            </a:r>
          </a:p>
        </p:txBody>
      </p:sp>
    </p:spTree>
    <p:extLst>
      <p:ext uri="{BB962C8B-B14F-4D97-AF65-F5344CB8AC3E}">
        <p14:creationId xmlns:p14="http://schemas.microsoft.com/office/powerpoint/2010/main" val="236795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150478"/>
            <a:ext cx="8610600" cy="899708"/>
          </a:xfrm>
        </p:spPr>
        <p:txBody>
          <a:bodyPr>
            <a:normAutofit fontScale="90000"/>
          </a:bodyPr>
          <a:lstStyle/>
          <a:p>
            <a:r>
              <a:rPr lang="en-US" noProof="0" dirty="0">
                <a:latin typeface="+mn-lt"/>
              </a:rPr>
              <a:t>2.3 Methods to Visualize a Numeric Variable </a:t>
            </a:r>
            <a:r>
              <a:rPr lang="en-US" sz="1100" noProof="0" dirty="0">
                <a:latin typeface="+mn-lt"/>
              </a:rPr>
              <a:t>8</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225530"/>
            <a:ext cx="8229600" cy="1746270"/>
          </a:xfrm>
        </p:spPr>
        <p:txBody>
          <a:bodyPr>
            <a:normAutofit/>
          </a:bodyPr>
          <a:lstStyle/>
          <a:p>
            <a:pPr marL="0" indent="0">
              <a:buNone/>
            </a:pPr>
            <a:r>
              <a:rPr lang="en-US" sz="2000" noProof="0" dirty="0">
                <a:latin typeface="+mn-lt"/>
              </a:rPr>
              <a:t>A histogram allows us to quickly see where most of the observations tend to cluster.</a:t>
            </a:r>
          </a:p>
          <a:p>
            <a:pPr marL="0" indent="0">
              <a:buNone/>
            </a:pPr>
            <a:r>
              <a:rPr lang="en-US" sz="2000" noProof="0" dirty="0">
                <a:latin typeface="+mn-lt"/>
              </a:rPr>
              <a:t>A histogram indicates the spread and shape of the variable.</a:t>
            </a:r>
          </a:p>
          <a:p>
            <a:pPr marL="291600" lvl="1" indent="-291600">
              <a:spcBef>
                <a:spcPts val="500"/>
              </a:spcBef>
              <a:buFont typeface="Arial" panose="020B0604020202020204" pitchFamily="34" charset="0"/>
              <a:buChar char="•"/>
            </a:pPr>
            <a:r>
              <a:rPr lang="en-US" sz="1800" noProof="0" dirty="0">
                <a:latin typeface="+mn-lt"/>
              </a:rPr>
              <a:t>Symmetric: mirror image of itself on both sides of its center.</a:t>
            </a:r>
          </a:p>
          <a:p>
            <a:pPr marL="291600" lvl="1" indent="-291600">
              <a:spcBef>
                <a:spcPts val="500"/>
              </a:spcBef>
              <a:buFont typeface="Arial" panose="020B0604020202020204" pitchFamily="34" charset="0"/>
              <a:buChar char="•"/>
            </a:pPr>
            <a:r>
              <a:rPr lang="en-US" sz="1800" noProof="0" dirty="0">
                <a:latin typeface="+mn-lt"/>
              </a:rPr>
              <a:t>Skewed: positive (elongated right tail) or negative (elongated left tail).</a:t>
            </a:r>
            <a:endParaRPr lang="en-US" sz="2800" noProof="0" dirty="0">
              <a:latin typeface="+mn-lt"/>
            </a:endParaRPr>
          </a:p>
        </p:txBody>
      </p:sp>
      <p:pic>
        <p:nvPicPr>
          <p:cNvPr id="5" name="Picture 4" descr="Three histograms showing the differing of shapes with distribu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2576" y="3272219"/>
            <a:ext cx="6891248" cy="2334805"/>
          </a:xfrm>
          <a:prstGeom prst="rect">
            <a:avLst/>
          </a:prstGeom>
        </p:spPr>
      </p:pic>
      <p:sp>
        <p:nvSpPr>
          <p:cNvPr id="7" name="Content Placeholder 1">
            <a:extLst>
              <a:ext uri="{FF2B5EF4-FFF2-40B4-BE49-F238E27FC236}">
                <a16:creationId xmlns:a16="http://schemas.microsoft.com/office/drawing/2014/main" id="{0643792D-2709-CD42-8389-44BF4983986A}"/>
              </a:ext>
            </a:extLst>
          </p:cNvPr>
          <p:cNvSpPr>
            <a:spLocks noGrp="1"/>
          </p:cNvSpPr>
          <p:nvPr>
            <p:ph idx="1"/>
          </p:nvPr>
        </p:nvSpPr>
        <p:spPr>
          <a:xfrm>
            <a:off x="533400" y="5791200"/>
            <a:ext cx="8229600" cy="228600"/>
          </a:xfrm>
        </p:spPr>
        <p:txBody>
          <a:bodyPr>
            <a:normAutofit fontScale="85000" lnSpcReduction="10000"/>
          </a:bodyPr>
          <a:lstStyle/>
          <a:p>
            <a:pPr marL="0" indent="0" algn="ctr">
              <a:buNone/>
            </a:pPr>
            <a:r>
              <a:rPr lang="en-US" sz="1200" noProof="0" dirty="0">
                <a:latin typeface="+mn-lt"/>
                <a:hlinkClick r:id="rId3" action="ppaction://hlinksldjump"/>
              </a:rPr>
              <a:t>Access the text alternative for slide images.</a:t>
            </a:r>
          </a:p>
        </p:txBody>
      </p:sp>
    </p:spTree>
    <p:extLst>
      <p:ext uri="{BB962C8B-B14F-4D97-AF65-F5344CB8AC3E}">
        <p14:creationId xmlns:p14="http://schemas.microsoft.com/office/powerpoint/2010/main" val="2399709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174688" y="184900"/>
            <a:ext cx="8664512" cy="830865"/>
          </a:xfrm>
        </p:spPr>
        <p:txBody>
          <a:bodyPr>
            <a:normAutofit fontScale="90000"/>
          </a:bodyPr>
          <a:lstStyle/>
          <a:p>
            <a:r>
              <a:rPr lang="en-US" noProof="0" dirty="0">
                <a:latin typeface="+mn-lt"/>
              </a:rPr>
              <a:t>2.3 Methods to Visualize a Numeric Variable </a:t>
            </a:r>
            <a:r>
              <a:rPr lang="en-US" sz="1100" noProof="0" dirty="0">
                <a:latin typeface="+mn-lt"/>
              </a:rPr>
              <a:t>9</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0547" y="1295400"/>
            <a:ext cx="8229600" cy="533391"/>
          </a:xfrm>
        </p:spPr>
        <p:txBody>
          <a:bodyPr>
            <a:normAutofit/>
          </a:bodyPr>
          <a:lstStyle/>
          <a:p>
            <a:pPr marL="291600" indent="-291600">
              <a:spcBef>
                <a:spcPts val="500"/>
              </a:spcBef>
            </a:pPr>
            <a:r>
              <a:rPr lang="en-US" sz="2400" noProof="0" dirty="0">
                <a:latin typeface="+mn-lt"/>
              </a:rPr>
              <a:t>Example: house prices in Punta </a:t>
            </a:r>
            <a:r>
              <a:rPr lang="en-US" sz="2400" noProof="0" dirty="0" err="1">
                <a:latin typeface="+mn-lt"/>
              </a:rPr>
              <a:t>Gorda</a:t>
            </a:r>
            <a:r>
              <a:rPr lang="en-US" sz="2400" noProof="0" dirty="0">
                <a:latin typeface="+mn-lt"/>
              </a:rPr>
              <a:t>.</a:t>
            </a:r>
            <a:endParaRPr lang="en-US" sz="2800" noProof="0" dirty="0">
              <a:latin typeface="+mn-lt"/>
            </a:endParaRPr>
          </a:p>
        </p:txBody>
      </p:sp>
      <p:graphicFrame>
        <p:nvGraphicFramePr>
          <p:cNvPr id="7" name="Table 8">
            <a:extLst>
              <a:ext uri="{FF2B5EF4-FFF2-40B4-BE49-F238E27FC236}">
                <a16:creationId xmlns:a16="http://schemas.microsoft.com/office/drawing/2014/main" id="{135313FB-C592-4C1F-A624-4ADDADD63C1F}"/>
              </a:ext>
            </a:extLst>
          </p:cNvPr>
          <p:cNvGraphicFramePr>
            <a:graphicFrameLocks noGrp="1"/>
          </p:cNvGraphicFramePr>
          <p:nvPr>
            <p:extLst>
              <p:ext uri="{D42A27DB-BD31-4B8C-83A1-F6EECF244321}">
                <p14:modId xmlns:p14="http://schemas.microsoft.com/office/powerpoint/2010/main" val="4076141504"/>
              </p:ext>
            </p:extLst>
          </p:nvPr>
        </p:nvGraphicFramePr>
        <p:xfrm>
          <a:off x="297257" y="2362200"/>
          <a:ext cx="3619624" cy="2199640"/>
        </p:xfrm>
        <a:graphic>
          <a:graphicData uri="http://schemas.openxmlformats.org/drawingml/2006/table">
            <a:tbl>
              <a:tblPr firstRow="1" bandRow="1">
                <a:tableStyleId>{5C22544A-7EE6-4342-B048-85BDC9FD1C3A}</a:tableStyleId>
              </a:tblPr>
              <a:tblGrid>
                <a:gridCol w="2095624">
                  <a:extLst>
                    <a:ext uri="{9D8B030D-6E8A-4147-A177-3AD203B41FA5}">
                      <a16:colId xmlns:a16="http://schemas.microsoft.com/office/drawing/2014/main" val="230687914"/>
                    </a:ext>
                  </a:extLst>
                </a:gridCol>
                <a:gridCol w="1524000">
                  <a:extLst>
                    <a:ext uri="{9D8B030D-6E8A-4147-A177-3AD203B41FA5}">
                      <a16:colId xmlns:a16="http://schemas.microsoft.com/office/drawing/2014/main" val="1515587483"/>
                    </a:ext>
                  </a:extLst>
                </a:gridCol>
              </a:tblGrid>
              <a:tr h="370840">
                <a:tc>
                  <a:txBody>
                    <a:bodyPr/>
                    <a:lstStyle/>
                    <a:p>
                      <a:pPr algn="ctr"/>
                      <a:r>
                        <a:rPr lang="en-US" sz="1400" dirty="0">
                          <a:latin typeface="+mn-lt"/>
                        </a:rPr>
                        <a:t>Interval (in $1,000s)</a:t>
                      </a:r>
                    </a:p>
                  </a:txBody>
                  <a:tcPr>
                    <a:solidFill>
                      <a:schemeClr val="accent1">
                        <a:lumMod val="50000"/>
                      </a:schemeClr>
                    </a:solidFill>
                  </a:tcPr>
                </a:tc>
                <a:tc>
                  <a:txBody>
                    <a:bodyPr/>
                    <a:lstStyle/>
                    <a:p>
                      <a:pPr algn="ctr"/>
                      <a:r>
                        <a:rPr lang="en-US" sz="1400" dirty="0">
                          <a:latin typeface="+mn-lt"/>
                        </a:rPr>
                        <a:t>Frequency</a:t>
                      </a:r>
                    </a:p>
                  </a:txBody>
                  <a:tcPr>
                    <a:solidFill>
                      <a:schemeClr val="accent1">
                        <a:lumMod val="50000"/>
                      </a:schemeClr>
                    </a:solidFill>
                  </a:tcPr>
                </a:tc>
                <a:extLst>
                  <a:ext uri="{0D108BD9-81ED-4DB2-BD59-A6C34878D82A}">
                    <a16:rowId xmlns:a16="http://schemas.microsoft.com/office/drawing/2014/main" val="2117403214"/>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100 &lt; x </a:t>
                      </a:r>
                      <a:r>
                        <a:rPr lang="en-US" sz="1400" dirty="0">
                          <a:latin typeface="+mn-lt"/>
                          <a:cs typeface="Arial" panose="020B0604020202020204" pitchFamily="34" charset="0"/>
                        </a:rPr>
                        <a:t>≤ 200</a:t>
                      </a:r>
                      <a:endParaRPr lang="en-US" sz="1400" dirty="0">
                        <a:latin typeface="+mn-lt"/>
                      </a:endParaRPr>
                    </a:p>
                  </a:txBody>
                  <a:tcPr/>
                </a:tc>
                <a:tc>
                  <a:txBody>
                    <a:bodyPr/>
                    <a:lstStyle/>
                    <a:p>
                      <a:pPr algn="ctr"/>
                      <a:r>
                        <a:rPr lang="en-US" sz="1400" dirty="0">
                          <a:latin typeface="+mn-lt"/>
                        </a:rPr>
                        <a:t>9</a:t>
                      </a:r>
                    </a:p>
                  </a:txBody>
                  <a:tcPr/>
                </a:tc>
                <a:extLst>
                  <a:ext uri="{0D108BD9-81ED-4DB2-BD59-A6C34878D82A}">
                    <a16:rowId xmlns:a16="http://schemas.microsoft.com/office/drawing/2014/main" val="18559041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200 &lt; x </a:t>
                      </a:r>
                      <a:r>
                        <a:rPr lang="en-US" sz="1400" dirty="0">
                          <a:latin typeface="+mn-lt"/>
                          <a:cs typeface="Arial" panose="020B0604020202020204" pitchFamily="34" charset="0"/>
                        </a:rPr>
                        <a:t>≤ 300</a:t>
                      </a:r>
                      <a:endParaRPr lang="en-US" sz="1400" dirty="0">
                        <a:latin typeface="+mn-lt"/>
                      </a:endParaRPr>
                    </a:p>
                  </a:txBody>
                  <a:tcPr/>
                </a:tc>
                <a:tc>
                  <a:txBody>
                    <a:bodyPr/>
                    <a:lstStyle/>
                    <a:p>
                      <a:pPr algn="ctr"/>
                      <a:r>
                        <a:rPr lang="en-US" sz="1400" dirty="0">
                          <a:latin typeface="+mn-lt"/>
                        </a:rPr>
                        <a:t>16</a:t>
                      </a:r>
                    </a:p>
                  </a:txBody>
                  <a:tcPr/>
                </a:tc>
                <a:extLst>
                  <a:ext uri="{0D108BD9-81ED-4DB2-BD59-A6C34878D82A}">
                    <a16:rowId xmlns:a16="http://schemas.microsoft.com/office/drawing/2014/main" val="594531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300 &lt; x </a:t>
                      </a:r>
                      <a:r>
                        <a:rPr lang="en-US" sz="1400" dirty="0">
                          <a:latin typeface="+mn-lt"/>
                          <a:cs typeface="Arial" panose="020B0604020202020204" pitchFamily="34" charset="0"/>
                        </a:rPr>
                        <a:t>≤ 400</a:t>
                      </a:r>
                      <a:endParaRPr lang="en-US" sz="1400" dirty="0">
                        <a:latin typeface="+mn-lt"/>
                      </a:endParaRPr>
                    </a:p>
                  </a:txBody>
                  <a:tcPr/>
                </a:tc>
                <a:tc>
                  <a:txBody>
                    <a:bodyPr/>
                    <a:lstStyle/>
                    <a:p>
                      <a:pPr algn="ctr"/>
                      <a:r>
                        <a:rPr lang="en-US" sz="1400" dirty="0">
                          <a:latin typeface="+mn-lt"/>
                        </a:rPr>
                        <a:t>8</a:t>
                      </a:r>
                    </a:p>
                  </a:txBody>
                  <a:tcPr/>
                </a:tc>
                <a:extLst>
                  <a:ext uri="{0D108BD9-81ED-4DB2-BD59-A6C34878D82A}">
                    <a16:rowId xmlns:a16="http://schemas.microsoft.com/office/drawing/2014/main" val="18557178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400 &lt; x </a:t>
                      </a:r>
                      <a:r>
                        <a:rPr lang="en-US" sz="1400" dirty="0">
                          <a:latin typeface="+mn-lt"/>
                          <a:cs typeface="Arial" panose="020B0604020202020204" pitchFamily="34" charset="0"/>
                        </a:rPr>
                        <a:t>≤ 500</a:t>
                      </a:r>
                      <a:endParaRPr lang="en-US" sz="1400" dirty="0">
                        <a:latin typeface="+mn-lt"/>
                      </a:endParaRPr>
                    </a:p>
                  </a:txBody>
                  <a:tcPr/>
                </a:tc>
                <a:tc>
                  <a:txBody>
                    <a:bodyPr/>
                    <a:lstStyle/>
                    <a:p>
                      <a:pPr algn="ctr"/>
                      <a:r>
                        <a:rPr lang="en-US" sz="1400" dirty="0">
                          <a:latin typeface="+mn-lt"/>
                        </a:rPr>
                        <a:t>4</a:t>
                      </a:r>
                    </a:p>
                  </a:txBody>
                  <a:tcPr/>
                </a:tc>
                <a:extLst>
                  <a:ext uri="{0D108BD9-81ED-4DB2-BD59-A6C34878D82A}">
                    <a16:rowId xmlns:a16="http://schemas.microsoft.com/office/drawing/2014/main" val="35734943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500 &lt; x </a:t>
                      </a:r>
                      <a:r>
                        <a:rPr lang="en-US" sz="1400" dirty="0">
                          <a:latin typeface="+mn-lt"/>
                          <a:cs typeface="Arial" panose="020B0604020202020204" pitchFamily="34" charset="0"/>
                        </a:rPr>
                        <a:t>≤ 600</a:t>
                      </a:r>
                      <a:endParaRPr lang="en-US" sz="1400" dirty="0">
                        <a:latin typeface="+mn-lt"/>
                      </a:endParaRPr>
                    </a:p>
                  </a:txBody>
                  <a:tcPr/>
                </a:tc>
                <a:tc>
                  <a:txBody>
                    <a:bodyPr/>
                    <a:lstStyle/>
                    <a:p>
                      <a:pPr algn="ctr"/>
                      <a:r>
                        <a:rPr lang="en-US" sz="1400" dirty="0">
                          <a:latin typeface="+mn-lt"/>
                        </a:rPr>
                        <a:t>2</a:t>
                      </a:r>
                    </a:p>
                  </a:txBody>
                  <a:tcPr/>
                </a:tc>
                <a:extLst>
                  <a:ext uri="{0D108BD9-81ED-4DB2-BD59-A6C34878D82A}">
                    <a16:rowId xmlns:a16="http://schemas.microsoft.com/office/drawing/2014/main" val="3817156664"/>
                  </a:ext>
                </a:extLst>
              </a:tr>
              <a:tr h="0">
                <a:tc>
                  <a:txBody>
                    <a:bodyPr/>
                    <a:lstStyle/>
                    <a:p>
                      <a:pPr algn="ctr"/>
                      <a:r>
                        <a:rPr lang="en-US" sz="1400" dirty="0">
                          <a:latin typeface="+mn-lt"/>
                        </a:rPr>
                        <a:t>600 &lt; x </a:t>
                      </a:r>
                      <a:r>
                        <a:rPr lang="en-US" sz="1400" dirty="0">
                          <a:latin typeface="+mn-lt"/>
                          <a:cs typeface="Arial" panose="020B0604020202020204" pitchFamily="34" charset="0"/>
                        </a:rPr>
                        <a:t>≤ 700</a:t>
                      </a:r>
                      <a:endParaRPr lang="en-US" sz="1400" dirty="0">
                        <a:latin typeface="+mn-lt"/>
                      </a:endParaRPr>
                    </a:p>
                  </a:txBody>
                  <a:tcPr/>
                </a:tc>
                <a:tc>
                  <a:txBody>
                    <a:bodyPr/>
                    <a:lstStyle/>
                    <a:p>
                      <a:pPr algn="ctr"/>
                      <a:r>
                        <a:rPr lang="en-US" sz="1400" dirty="0">
                          <a:latin typeface="+mn-lt"/>
                        </a:rPr>
                        <a:t>1</a:t>
                      </a:r>
                    </a:p>
                  </a:txBody>
                  <a:tcPr/>
                </a:tc>
                <a:extLst>
                  <a:ext uri="{0D108BD9-81ED-4DB2-BD59-A6C34878D82A}">
                    <a16:rowId xmlns:a16="http://schemas.microsoft.com/office/drawing/2014/main" val="2633613901"/>
                  </a:ext>
                </a:extLst>
              </a:tr>
            </a:tbl>
          </a:graphicData>
        </a:graphic>
      </p:graphicFrame>
      <p:cxnSp>
        <p:nvCxnSpPr>
          <p:cNvPr id="8" name="Straight Arrow Connector 7" descr="Arrow pointing to a histogram.">
            <a:extLst>
              <a:ext uri="{FF2B5EF4-FFF2-40B4-BE49-F238E27FC236}">
                <a16:creationId xmlns:a16="http://schemas.microsoft.com/office/drawing/2014/main" id="{D511D373-1483-E646-B663-07F6DB4AA95C}"/>
              </a:ext>
            </a:extLst>
          </p:cNvPr>
          <p:cNvCxnSpPr/>
          <p:nvPr/>
        </p:nvCxnSpPr>
        <p:spPr>
          <a:xfrm>
            <a:off x="4006117" y="3581400"/>
            <a:ext cx="64208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histogram showing Frequency versus Price (in $ 1,000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797" y="2289146"/>
            <a:ext cx="4019603" cy="2689537"/>
          </a:xfrm>
          <a:prstGeom prst="rect">
            <a:avLst/>
          </a:prstGeom>
        </p:spPr>
      </p:pic>
      <p:sp>
        <p:nvSpPr>
          <p:cNvPr id="11" name="Content Placeholder 1">
            <a:extLst>
              <a:ext uri="{FF2B5EF4-FFF2-40B4-BE49-F238E27FC236}">
                <a16:creationId xmlns:a16="http://schemas.microsoft.com/office/drawing/2014/main" id="{0643792D-2709-CD42-8389-44BF4983986A}"/>
              </a:ext>
            </a:extLst>
          </p:cNvPr>
          <p:cNvSpPr>
            <a:spLocks noGrp="1"/>
          </p:cNvSpPr>
          <p:nvPr>
            <p:ph idx="1"/>
          </p:nvPr>
        </p:nvSpPr>
        <p:spPr>
          <a:xfrm>
            <a:off x="3200400" y="5562600"/>
            <a:ext cx="3429000" cy="304800"/>
          </a:xfrm>
        </p:spPr>
        <p:txBody>
          <a:bodyPr>
            <a:normAutofit/>
          </a:bodyPr>
          <a:lstStyle/>
          <a:p>
            <a:pPr marL="0" indent="0" algn="ctr">
              <a:spcBef>
                <a:spcPts val="500"/>
              </a:spcBef>
              <a:buNone/>
            </a:pPr>
            <a:r>
              <a:rPr lang="en-US" sz="1200" noProof="0" dirty="0">
                <a:latin typeface="+mn-lt"/>
                <a:hlinkClick r:id="rId4"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2973770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320040" y="28832"/>
            <a:ext cx="8503920" cy="1139825"/>
          </a:xfrm>
        </p:spPr>
        <p:txBody>
          <a:bodyPr>
            <a:normAutofit/>
          </a:bodyPr>
          <a:lstStyle/>
          <a:p>
            <a:pPr eaLnBrk="1" hangingPunct="1"/>
            <a:r>
              <a:rPr lang="en-US" noProof="0" dirty="0">
                <a:solidFill>
                  <a:srgbClr val="1F4984"/>
                </a:solidFill>
                <a:latin typeface="+mn-lt"/>
              </a:rPr>
              <a:t>Chapter 2 Learning Objectives (L</a:t>
            </a:r>
            <a:r>
              <a:rPr lang="en-US" sz="100" noProof="0" dirty="0">
                <a:solidFill>
                  <a:srgbClr val="1F4984"/>
                </a:solidFill>
                <a:latin typeface="+mn-lt"/>
              </a:rPr>
              <a:t> </a:t>
            </a:r>
            <a:r>
              <a:rPr lang="en-US" noProof="0" dirty="0" err="1">
                <a:solidFill>
                  <a:srgbClr val="1F4984"/>
                </a:solidFill>
                <a:latin typeface="+mn-lt"/>
              </a:rPr>
              <a:t>Os</a:t>
            </a:r>
            <a:r>
              <a:rPr lang="en-US" noProof="0" dirty="0">
                <a:solidFill>
                  <a:srgbClr val="1F4984"/>
                </a:solidFill>
                <a:latin typeface="+mn-lt"/>
              </a:rPr>
              <a:t>)</a:t>
            </a:r>
          </a:p>
        </p:txBody>
      </p:sp>
      <p:sp>
        <p:nvSpPr>
          <p:cNvPr id="12" name="Content Placeholder 2"/>
          <p:cNvSpPr>
            <a:spLocks noGrp="1"/>
          </p:cNvSpPr>
          <p:nvPr>
            <p:ph idx="4294967295"/>
          </p:nvPr>
        </p:nvSpPr>
        <p:spPr>
          <a:xfrm>
            <a:off x="457199" y="1252538"/>
            <a:ext cx="8287677" cy="4529136"/>
          </a:xfrm>
        </p:spPr>
        <p:txBody>
          <a:bodyPr>
            <a:normAutofit fontScale="92500" lnSpcReduction="10000"/>
          </a:bodyPr>
          <a:lstStyle/>
          <a:p>
            <a:pPr marL="1084263" indent="-1095375" eaLnBrk="1" hangingPunct="1">
              <a:spcBef>
                <a:spcPct val="0"/>
              </a:spcBef>
              <a:buSzPct val="150000"/>
              <a:buFont typeface="Wingdings" pitchFamily="2" charset="2"/>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2.1</a:t>
            </a:r>
            <a:r>
              <a:rPr lang="en-US" sz="2800" b="1" noProof="0" dirty="0">
                <a:solidFill>
                  <a:srgbClr val="009C9E"/>
                </a:solidFill>
                <a:latin typeface="+mn-lt"/>
              </a:rPr>
              <a:t>   </a:t>
            </a:r>
            <a:r>
              <a:rPr lang="en-US" sz="2800" noProof="0" dirty="0">
                <a:latin typeface="+mn-lt"/>
              </a:rPr>
              <a:t>Construct and interpret a frequency distribution for a categorical variable.</a:t>
            </a:r>
          </a:p>
          <a:p>
            <a:pPr marL="1212850" indent="-1223963">
              <a:spcBef>
                <a:spcPct val="0"/>
              </a:spcBef>
              <a:buSzPct val="150000"/>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2.2</a:t>
            </a:r>
            <a:r>
              <a:rPr lang="en-US" sz="2800" b="1" noProof="0" dirty="0">
                <a:solidFill>
                  <a:srgbClr val="009C9E"/>
                </a:solidFill>
                <a:latin typeface="+mn-lt"/>
              </a:rPr>
              <a:t>   </a:t>
            </a:r>
            <a:r>
              <a:rPr lang="en-US" sz="2800" noProof="0" dirty="0">
                <a:latin typeface="+mn-lt"/>
              </a:rPr>
              <a:t>Construct and interpret a bar chart and a pie chart.</a:t>
            </a:r>
          </a:p>
          <a:p>
            <a:pPr marL="1084263" indent="-1095375">
              <a:spcBef>
                <a:spcPct val="0"/>
              </a:spcBef>
              <a:buSzPct val="150000"/>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2.3</a:t>
            </a:r>
            <a:r>
              <a:rPr lang="en-US" sz="2800" b="1" noProof="0" dirty="0">
                <a:solidFill>
                  <a:srgbClr val="009C9E"/>
                </a:solidFill>
                <a:latin typeface="+mn-lt"/>
              </a:rPr>
              <a:t>   </a:t>
            </a:r>
            <a:r>
              <a:rPr lang="en-US" sz="2800" noProof="0" dirty="0">
                <a:latin typeface="+mn-lt"/>
              </a:rPr>
              <a:t>Construct and interpret a contingency table and a stacked bar chart for two categorical variables.</a:t>
            </a:r>
            <a:endParaRPr lang="en-US" sz="2800" b="1" noProof="0" dirty="0">
              <a:solidFill>
                <a:srgbClr val="009C9E"/>
              </a:solidFill>
              <a:latin typeface="+mn-lt"/>
            </a:endParaRPr>
          </a:p>
          <a:p>
            <a:pPr marL="1084263" indent="-1095375">
              <a:spcBef>
                <a:spcPct val="0"/>
              </a:spcBef>
              <a:buSzPct val="150000"/>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2.4</a:t>
            </a:r>
            <a:r>
              <a:rPr lang="en-US" sz="2800" b="1" noProof="0" dirty="0">
                <a:solidFill>
                  <a:srgbClr val="009C9E"/>
                </a:solidFill>
                <a:latin typeface="+mn-lt"/>
              </a:rPr>
              <a:t>   </a:t>
            </a:r>
            <a:r>
              <a:rPr lang="en-US" sz="2800" noProof="0" dirty="0">
                <a:latin typeface="+mn-lt"/>
              </a:rPr>
              <a:t>Construct and interpret a frequency distribution for a numerical variable</a:t>
            </a:r>
          </a:p>
          <a:p>
            <a:pPr marL="1084263" indent="-1095375">
              <a:spcBef>
                <a:spcPct val="0"/>
              </a:spcBef>
              <a:buSzPct val="150000"/>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2.5</a:t>
            </a:r>
            <a:r>
              <a:rPr lang="en-US" sz="2800" b="1" noProof="0" dirty="0">
                <a:solidFill>
                  <a:srgbClr val="009C9E"/>
                </a:solidFill>
                <a:latin typeface="+mn-lt"/>
              </a:rPr>
              <a:t> </a:t>
            </a:r>
            <a:r>
              <a:rPr lang="en-US" sz="2800" noProof="0" dirty="0">
                <a:latin typeface="+mn-lt"/>
              </a:rPr>
              <a:t>  Construct and interpret a histogram, a polygon, and an ogive. </a:t>
            </a:r>
          </a:p>
          <a:p>
            <a:pPr marL="1084263" indent="-1095375" eaLnBrk="1" hangingPunct="1">
              <a:spcBef>
                <a:spcPct val="0"/>
              </a:spcBef>
              <a:buSzPct val="150000"/>
              <a:buFont typeface="Wingdings" pitchFamily="2" charset="2"/>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2.6</a:t>
            </a:r>
            <a:r>
              <a:rPr lang="en-US" sz="2800" b="1" noProof="0" dirty="0">
                <a:solidFill>
                  <a:srgbClr val="009C9E"/>
                </a:solidFill>
                <a:latin typeface="+mn-lt"/>
              </a:rPr>
              <a:t>   </a:t>
            </a:r>
            <a:r>
              <a:rPr lang="en-US" sz="2800" noProof="0" dirty="0">
                <a:latin typeface="+mn-lt"/>
              </a:rPr>
              <a:t>Construct and interpret a scatterplot, a scatterplot with a categorical variable, and a line chart.</a:t>
            </a:r>
          </a:p>
          <a:p>
            <a:pPr marL="1212850" indent="-1223963">
              <a:buSzPct val="150000"/>
              <a:buNone/>
            </a:pPr>
            <a:r>
              <a:rPr lang="en-US" sz="28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800" b="1" noProof="0" dirty="0">
                <a:solidFill>
                  <a:schemeClr val="accent5">
                    <a:lumMod val="50000"/>
                  </a:schemeClr>
                </a:solidFill>
                <a:latin typeface="+mn-lt"/>
              </a:rPr>
              <a:t>O 2.7</a:t>
            </a:r>
            <a:r>
              <a:rPr lang="en-US" sz="2800" b="1" noProof="0" dirty="0">
                <a:solidFill>
                  <a:srgbClr val="009C9E"/>
                </a:solidFill>
                <a:latin typeface="+mn-lt"/>
              </a:rPr>
              <a:t>   </a:t>
            </a:r>
            <a:r>
              <a:rPr lang="en-US" sz="2800" noProof="0" dirty="0">
                <a:latin typeface="+mn-lt"/>
              </a:rPr>
              <a:t>Construct and interpret a stem-and-leaf diagram.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74473"/>
            <a:ext cx="8686800" cy="1109384"/>
          </a:xfrm>
        </p:spPr>
        <p:txBody>
          <a:bodyPr>
            <a:normAutofit fontScale="90000"/>
          </a:bodyPr>
          <a:lstStyle/>
          <a:p>
            <a:r>
              <a:rPr lang="en-US" noProof="0" dirty="0">
                <a:latin typeface="+mn-lt"/>
              </a:rPr>
              <a:t>2.3 Methods to Visualize a Numeric Variable </a:t>
            </a:r>
            <a:r>
              <a:rPr lang="en-US" sz="1100" noProof="0" dirty="0">
                <a:latin typeface="+mn-lt"/>
              </a:rPr>
              <a:t>10</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488988"/>
            <a:ext cx="8229600" cy="2625812"/>
          </a:xfrm>
        </p:spPr>
        <p:txBody>
          <a:bodyPr>
            <a:normAutofit/>
          </a:bodyPr>
          <a:lstStyle/>
          <a:p>
            <a:pPr marL="0" indent="0">
              <a:buNone/>
            </a:pPr>
            <a:r>
              <a:rPr lang="en-US" sz="2600" noProof="0" dirty="0">
                <a:latin typeface="+mn-lt"/>
              </a:rPr>
              <a:t>A polygon provides another way of depicting a frequency distribution. </a:t>
            </a:r>
          </a:p>
          <a:p>
            <a:pPr marL="291600" lvl="1" indent="-291600">
              <a:spcBef>
                <a:spcPts val="1000"/>
              </a:spcBef>
              <a:buFont typeface="Arial" panose="020B0604020202020204" pitchFamily="34" charset="0"/>
              <a:buChar char="•"/>
            </a:pPr>
            <a:r>
              <a:rPr lang="en-US" sz="2400" noProof="0" dirty="0">
                <a:latin typeface="+mn-lt"/>
              </a:rPr>
              <a:t>Midpoint of each interval/class on the x-axis.</a:t>
            </a:r>
          </a:p>
          <a:p>
            <a:pPr marL="291600" lvl="1" indent="-291600">
              <a:spcBef>
                <a:spcPts val="1000"/>
              </a:spcBef>
              <a:buFont typeface="Arial" panose="020B0604020202020204" pitchFamily="34" charset="0"/>
              <a:buChar char="•"/>
            </a:pPr>
            <a:r>
              <a:rPr lang="en-US" sz="2400" noProof="0" dirty="0">
                <a:latin typeface="+mn-lt"/>
              </a:rPr>
              <a:t>Frequency or relative frequency on the y-axis.</a:t>
            </a:r>
          </a:p>
          <a:p>
            <a:pPr marL="291600" lvl="1" indent="-291600">
              <a:spcBef>
                <a:spcPts val="1000"/>
              </a:spcBef>
              <a:buFont typeface="Arial" panose="020B0604020202020204" pitchFamily="34" charset="0"/>
              <a:buChar char="•"/>
            </a:pPr>
            <a:r>
              <a:rPr lang="en-US" sz="2400" noProof="0" dirty="0">
                <a:latin typeface="+mn-lt"/>
              </a:rPr>
              <a:t>Connect neighboring points with a straight line.</a:t>
            </a:r>
          </a:p>
        </p:txBody>
      </p:sp>
      <p:sp>
        <p:nvSpPr>
          <p:cNvPr id="4" name="Content Placeholder 3">
            <a:extLst>
              <a:ext uri="{FF2B5EF4-FFF2-40B4-BE49-F238E27FC236}">
                <a16:creationId xmlns:a16="http://schemas.microsoft.com/office/drawing/2014/main" id="{F40CF461-BFFA-4106-BE42-4139A43B7228}"/>
              </a:ext>
            </a:extLst>
          </p:cNvPr>
          <p:cNvSpPr>
            <a:spLocks noGrp="1"/>
          </p:cNvSpPr>
          <p:nvPr>
            <p:ph idx="10"/>
          </p:nvPr>
        </p:nvSpPr>
        <p:spPr>
          <a:xfrm>
            <a:off x="457200" y="4038600"/>
            <a:ext cx="8229600" cy="1143000"/>
          </a:xfrm>
        </p:spPr>
        <p:txBody>
          <a:bodyPr>
            <a:normAutofit/>
          </a:bodyPr>
          <a:lstStyle/>
          <a:p>
            <a:pPr marL="0" indent="0">
              <a:buNone/>
            </a:pPr>
            <a:r>
              <a:rPr lang="en-US" sz="2600" noProof="0" dirty="0">
                <a:latin typeface="+mn-lt"/>
              </a:rPr>
              <a:t>A polygon gives a general idea about the shape of a distribution.</a:t>
            </a:r>
          </a:p>
        </p:txBody>
      </p:sp>
    </p:spTree>
    <p:extLst>
      <p:ext uri="{BB962C8B-B14F-4D97-AF65-F5344CB8AC3E}">
        <p14:creationId xmlns:p14="http://schemas.microsoft.com/office/powerpoint/2010/main" val="3486115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231657"/>
            <a:ext cx="8686800" cy="737351"/>
          </a:xfrm>
        </p:spPr>
        <p:txBody>
          <a:bodyPr>
            <a:normAutofit fontScale="90000"/>
          </a:bodyPr>
          <a:lstStyle/>
          <a:p>
            <a:r>
              <a:rPr lang="en-US" noProof="0" dirty="0">
                <a:latin typeface="+mn-lt"/>
              </a:rPr>
              <a:t>2.3 Methods to Visualize a Numeric Variable </a:t>
            </a:r>
            <a:r>
              <a:rPr lang="en-US" sz="1100" noProof="0" dirty="0">
                <a:latin typeface="+mn-lt"/>
              </a:rPr>
              <a:t>11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66262" y="1025770"/>
            <a:ext cx="8229600" cy="445295"/>
          </a:xfrm>
        </p:spPr>
        <p:txBody>
          <a:bodyPr>
            <a:normAutofit/>
          </a:bodyPr>
          <a:lstStyle/>
          <a:p>
            <a:pPr marL="291600" indent="-291600">
              <a:spcBef>
                <a:spcPts val="500"/>
              </a:spcBef>
            </a:pPr>
            <a:r>
              <a:rPr lang="en-US" sz="2000" noProof="0" dirty="0">
                <a:latin typeface="+mn-lt"/>
              </a:rPr>
              <a:t>Example: house prices in Punta </a:t>
            </a:r>
            <a:r>
              <a:rPr lang="en-US" sz="2000" noProof="0" dirty="0" err="1">
                <a:latin typeface="+mn-lt"/>
              </a:rPr>
              <a:t>Gorda</a:t>
            </a:r>
            <a:r>
              <a:rPr lang="en-US" sz="2000" noProof="0" dirty="0">
                <a:latin typeface="+mn-lt"/>
              </a:rPr>
              <a:t>.</a:t>
            </a:r>
          </a:p>
        </p:txBody>
      </p:sp>
      <p:graphicFrame>
        <p:nvGraphicFramePr>
          <p:cNvPr id="6" name="Table 8">
            <a:extLst>
              <a:ext uri="{FF2B5EF4-FFF2-40B4-BE49-F238E27FC236}">
                <a16:creationId xmlns:a16="http://schemas.microsoft.com/office/drawing/2014/main" id="{CEC70643-E1E9-444F-B698-B098456E6A5C}"/>
              </a:ext>
            </a:extLst>
          </p:cNvPr>
          <p:cNvGraphicFramePr>
            <a:graphicFrameLocks noGrp="1"/>
          </p:cNvGraphicFramePr>
          <p:nvPr>
            <p:extLst>
              <p:ext uri="{D42A27DB-BD31-4B8C-83A1-F6EECF244321}">
                <p14:modId xmlns:p14="http://schemas.microsoft.com/office/powerpoint/2010/main" val="3365271867"/>
              </p:ext>
            </p:extLst>
          </p:nvPr>
        </p:nvGraphicFramePr>
        <p:xfrm>
          <a:off x="1524000" y="1524000"/>
          <a:ext cx="5867400" cy="2468880"/>
        </p:xfrm>
        <a:graphic>
          <a:graphicData uri="http://schemas.openxmlformats.org/drawingml/2006/table">
            <a:tbl>
              <a:tblPr firstRow="1" bandRow="1">
                <a:tableStyleId>{5C22544A-7EE6-4342-B048-85BDC9FD1C3A}</a:tableStyleId>
              </a:tblPr>
              <a:tblGrid>
                <a:gridCol w="1474713">
                  <a:extLst>
                    <a:ext uri="{9D8B030D-6E8A-4147-A177-3AD203B41FA5}">
                      <a16:colId xmlns:a16="http://schemas.microsoft.com/office/drawing/2014/main" val="230687914"/>
                    </a:ext>
                  </a:extLst>
                </a:gridCol>
                <a:gridCol w="1725687">
                  <a:extLst>
                    <a:ext uri="{9D8B030D-6E8A-4147-A177-3AD203B41FA5}">
                      <a16:colId xmlns:a16="http://schemas.microsoft.com/office/drawing/2014/main" val="1515587483"/>
                    </a:ext>
                  </a:extLst>
                </a:gridCol>
                <a:gridCol w="2667000">
                  <a:extLst>
                    <a:ext uri="{9D8B030D-6E8A-4147-A177-3AD203B41FA5}">
                      <a16:colId xmlns:a16="http://schemas.microsoft.com/office/drawing/2014/main" val="865690270"/>
                    </a:ext>
                  </a:extLst>
                </a:gridCol>
              </a:tblGrid>
              <a:tr h="152400">
                <a:tc>
                  <a:txBody>
                    <a:bodyPr/>
                    <a:lstStyle/>
                    <a:p>
                      <a:pPr algn="ctr"/>
                      <a:r>
                        <a:rPr lang="en-US" sz="1200" dirty="0">
                          <a:latin typeface="+mn-lt"/>
                        </a:rPr>
                        <a:t>Interval</a:t>
                      </a:r>
                    </a:p>
                  </a:txBody>
                  <a:tcPr>
                    <a:solidFill>
                      <a:schemeClr val="accent1">
                        <a:lumMod val="50000"/>
                      </a:schemeClr>
                    </a:solidFill>
                  </a:tcPr>
                </a:tc>
                <a:tc>
                  <a:txBody>
                    <a:bodyPr/>
                    <a:lstStyle/>
                    <a:p>
                      <a:pPr algn="ctr"/>
                      <a:r>
                        <a:rPr lang="en-US" sz="1200" dirty="0">
                          <a:latin typeface="+mn-lt"/>
                        </a:rPr>
                        <a:t>X-coordinate (midpoint)</a:t>
                      </a:r>
                    </a:p>
                  </a:txBody>
                  <a:tcPr>
                    <a:solidFill>
                      <a:schemeClr val="accent1">
                        <a:lumMod val="50000"/>
                      </a:schemeClr>
                    </a:solidFill>
                  </a:tcPr>
                </a:tc>
                <a:tc>
                  <a:txBody>
                    <a:bodyPr/>
                    <a:lstStyle/>
                    <a:p>
                      <a:pPr algn="ctr"/>
                      <a:r>
                        <a:rPr lang="en-US" sz="1200" dirty="0">
                          <a:latin typeface="+mn-lt"/>
                        </a:rPr>
                        <a:t>Y-coordinate (relative frequency)</a:t>
                      </a:r>
                    </a:p>
                  </a:txBody>
                  <a:tcPr>
                    <a:solidFill>
                      <a:schemeClr val="accent1">
                        <a:lumMod val="50000"/>
                      </a:schemeClr>
                    </a:solidFill>
                  </a:tcPr>
                </a:tc>
                <a:extLst>
                  <a:ext uri="{0D108BD9-81ED-4DB2-BD59-A6C34878D82A}">
                    <a16:rowId xmlns:a16="http://schemas.microsoft.com/office/drawing/2014/main" val="2117403214"/>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0 &lt; x </a:t>
                      </a:r>
                      <a:r>
                        <a:rPr lang="en-US" sz="1200" dirty="0">
                          <a:latin typeface="+mn-lt"/>
                          <a:cs typeface="Arial" panose="020B0604020202020204" pitchFamily="34" charset="0"/>
                        </a:rPr>
                        <a:t>≤ 100</a:t>
                      </a:r>
                      <a:endParaRPr lang="en-US" sz="1200" dirty="0">
                        <a:latin typeface="+mn-lt"/>
                      </a:endParaRPr>
                    </a:p>
                  </a:txBody>
                  <a:tcPr/>
                </a:tc>
                <a:tc>
                  <a:txBody>
                    <a:bodyPr/>
                    <a:lstStyle/>
                    <a:p>
                      <a:pPr algn="ctr"/>
                      <a:r>
                        <a:rPr lang="en-US" sz="1200" dirty="0">
                          <a:latin typeface="+mn-lt"/>
                        </a:rPr>
                        <a:t>50</a:t>
                      </a:r>
                    </a:p>
                  </a:txBody>
                  <a:tcPr/>
                </a:tc>
                <a:tc>
                  <a:txBody>
                    <a:bodyPr/>
                    <a:lstStyle/>
                    <a:p>
                      <a:pPr algn="ctr"/>
                      <a:r>
                        <a:rPr lang="en-US" sz="1200" dirty="0">
                          <a:latin typeface="+mn-lt"/>
                        </a:rPr>
                        <a:t>0</a:t>
                      </a:r>
                    </a:p>
                  </a:txBody>
                  <a:tcPr/>
                </a:tc>
                <a:extLst>
                  <a:ext uri="{0D108BD9-81ED-4DB2-BD59-A6C34878D82A}">
                    <a16:rowId xmlns:a16="http://schemas.microsoft.com/office/drawing/2014/main" val="3590294787"/>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100 &lt; x </a:t>
                      </a:r>
                      <a:r>
                        <a:rPr lang="en-US" sz="1200" dirty="0">
                          <a:latin typeface="+mn-lt"/>
                          <a:cs typeface="Arial" panose="020B0604020202020204" pitchFamily="34" charset="0"/>
                        </a:rPr>
                        <a:t>≤ 200</a:t>
                      </a:r>
                      <a:endParaRPr lang="en-US" sz="1200" dirty="0">
                        <a:latin typeface="+mn-lt"/>
                      </a:endParaRPr>
                    </a:p>
                  </a:txBody>
                  <a:tcPr/>
                </a:tc>
                <a:tc>
                  <a:txBody>
                    <a:bodyPr/>
                    <a:lstStyle/>
                    <a:p>
                      <a:pPr algn="ctr"/>
                      <a:r>
                        <a:rPr lang="en-US" sz="1200" dirty="0">
                          <a:latin typeface="+mn-lt"/>
                        </a:rPr>
                        <a:t>150</a:t>
                      </a:r>
                    </a:p>
                  </a:txBody>
                  <a:tcPr/>
                </a:tc>
                <a:tc>
                  <a:txBody>
                    <a:bodyPr/>
                    <a:lstStyle/>
                    <a:p>
                      <a:pPr algn="ctr"/>
                      <a:r>
                        <a:rPr lang="en-US" sz="1200" dirty="0">
                          <a:latin typeface="+mn-lt"/>
                        </a:rPr>
                        <a:t>0.225</a:t>
                      </a:r>
                    </a:p>
                  </a:txBody>
                  <a:tcPr/>
                </a:tc>
                <a:extLst>
                  <a:ext uri="{0D108BD9-81ED-4DB2-BD59-A6C34878D82A}">
                    <a16:rowId xmlns:a16="http://schemas.microsoft.com/office/drawing/2014/main" val="18559041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200 &lt; x </a:t>
                      </a:r>
                      <a:r>
                        <a:rPr lang="en-US" sz="1200" dirty="0">
                          <a:latin typeface="+mn-lt"/>
                          <a:cs typeface="Arial" panose="020B0604020202020204" pitchFamily="34" charset="0"/>
                        </a:rPr>
                        <a:t>≤ 300</a:t>
                      </a:r>
                      <a:endParaRPr lang="en-US" sz="1200" dirty="0">
                        <a:latin typeface="+mn-lt"/>
                      </a:endParaRPr>
                    </a:p>
                  </a:txBody>
                  <a:tcPr/>
                </a:tc>
                <a:tc>
                  <a:txBody>
                    <a:bodyPr/>
                    <a:lstStyle/>
                    <a:p>
                      <a:pPr algn="ctr"/>
                      <a:r>
                        <a:rPr lang="en-US" sz="1200" dirty="0">
                          <a:latin typeface="+mn-lt"/>
                        </a:rPr>
                        <a:t>250</a:t>
                      </a:r>
                    </a:p>
                  </a:txBody>
                  <a:tcPr/>
                </a:tc>
                <a:tc>
                  <a:txBody>
                    <a:bodyPr/>
                    <a:lstStyle/>
                    <a:p>
                      <a:pPr algn="ctr"/>
                      <a:r>
                        <a:rPr lang="en-US" sz="1200" dirty="0">
                          <a:latin typeface="+mn-lt"/>
                        </a:rPr>
                        <a:t>0.400</a:t>
                      </a:r>
                    </a:p>
                  </a:txBody>
                  <a:tcPr/>
                </a:tc>
                <a:extLst>
                  <a:ext uri="{0D108BD9-81ED-4DB2-BD59-A6C34878D82A}">
                    <a16:rowId xmlns:a16="http://schemas.microsoft.com/office/drawing/2014/main" val="594531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300 &lt; x </a:t>
                      </a:r>
                      <a:r>
                        <a:rPr lang="en-US" sz="1200" dirty="0">
                          <a:latin typeface="+mn-lt"/>
                          <a:cs typeface="Arial" panose="020B0604020202020204" pitchFamily="34" charset="0"/>
                        </a:rPr>
                        <a:t>≤ 400</a:t>
                      </a:r>
                      <a:endParaRPr lang="en-US" sz="1200" dirty="0">
                        <a:latin typeface="+mn-lt"/>
                      </a:endParaRPr>
                    </a:p>
                  </a:txBody>
                  <a:tcPr/>
                </a:tc>
                <a:tc>
                  <a:txBody>
                    <a:bodyPr/>
                    <a:lstStyle/>
                    <a:p>
                      <a:pPr algn="ctr"/>
                      <a:r>
                        <a:rPr lang="en-US" sz="1200" dirty="0">
                          <a:latin typeface="+mn-lt"/>
                        </a:rPr>
                        <a:t>350</a:t>
                      </a:r>
                    </a:p>
                  </a:txBody>
                  <a:tcPr/>
                </a:tc>
                <a:tc>
                  <a:txBody>
                    <a:bodyPr/>
                    <a:lstStyle/>
                    <a:p>
                      <a:pPr algn="ctr"/>
                      <a:r>
                        <a:rPr lang="en-US" sz="1200" dirty="0">
                          <a:latin typeface="+mn-lt"/>
                        </a:rPr>
                        <a:t>0.200</a:t>
                      </a:r>
                    </a:p>
                  </a:txBody>
                  <a:tcPr/>
                </a:tc>
                <a:extLst>
                  <a:ext uri="{0D108BD9-81ED-4DB2-BD59-A6C34878D82A}">
                    <a16:rowId xmlns:a16="http://schemas.microsoft.com/office/drawing/2014/main" val="18557178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400 &lt; x </a:t>
                      </a:r>
                      <a:r>
                        <a:rPr lang="en-US" sz="1200" dirty="0">
                          <a:latin typeface="+mn-lt"/>
                          <a:cs typeface="Arial" panose="020B0604020202020204" pitchFamily="34" charset="0"/>
                        </a:rPr>
                        <a:t>≤ 500</a:t>
                      </a:r>
                      <a:endParaRPr lang="en-US" sz="1200" dirty="0">
                        <a:latin typeface="+mn-lt"/>
                      </a:endParaRPr>
                    </a:p>
                  </a:txBody>
                  <a:tcPr/>
                </a:tc>
                <a:tc>
                  <a:txBody>
                    <a:bodyPr/>
                    <a:lstStyle/>
                    <a:p>
                      <a:pPr algn="ctr"/>
                      <a:r>
                        <a:rPr lang="en-US" sz="1200" dirty="0">
                          <a:latin typeface="+mn-lt"/>
                        </a:rPr>
                        <a:t>450</a:t>
                      </a:r>
                    </a:p>
                  </a:txBody>
                  <a:tcPr/>
                </a:tc>
                <a:tc>
                  <a:txBody>
                    <a:bodyPr/>
                    <a:lstStyle/>
                    <a:p>
                      <a:pPr algn="ctr"/>
                      <a:r>
                        <a:rPr lang="en-US" sz="1200" dirty="0">
                          <a:latin typeface="+mn-lt"/>
                        </a:rPr>
                        <a:t>0.100</a:t>
                      </a:r>
                    </a:p>
                  </a:txBody>
                  <a:tcPr/>
                </a:tc>
                <a:extLst>
                  <a:ext uri="{0D108BD9-81ED-4DB2-BD59-A6C34878D82A}">
                    <a16:rowId xmlns:a16="http://schemas.microsoft.com/office/drawing/2014/main" val="35734943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500 &lt; x </a:t>
                      </a:r>
                      <a:r>
                        <a:rPr lang="en-US" sz="1200" dirty="0">
                          <a:latin typeface="+mn-lt"/>
                          <a:cs typeface="Arial" panose="020B0604020202020204" pitchFamily="34" charset="0"/>
                        </a:rPr>
                        <a:t>≤ 600</a:t>
                      </a:r>
                      <a:endParaRPr lang="en-US" sz="1200" dirty="0">
                        <a:latin typeface="+mn-lt"/>
                      </a:endParaRPr>
                    </a:p>
                  </a:txBody>
                  <a:tcPr/>
                </a:tc>
                <a:tc>
                  <a:txBody>
                    <a:bodyPr/>
                    <a:lstStyle/>
                    <a:p>
                      <a:pPr algn="ctr"/>
                      <a:r>
                        <a:rPr lang="en-US" sz="1200" dirty="0">
                          <a:latin typeface="+mn-lt"/>
                        </a:rPr>
                        <a:t>550</a:t>
                      </a:r>
                    </a:p>
                  </a:txBody>
                  <a:tcPr/>
                </a:tc>
                <a:tc>
                  <a:txBody>
                    <a:bodyPr/>
                    <a:lstStyle/>
                    <a:p>
                      <a:pPr algn="ctr"/>
                      <a:r>
                        <a:rPr lang="en-US" sz="1200" dirty="0">
                          <a:latin typeface="+mn-lt"/>
                        </a:rPr>
                        <a:t>0.050</a:t>
                      </a:r>
                    </a:p>
                  </a:txBody>
                  <a:tcPr/>
                </a:tc>
                <a:extLst>
                  <a:ext uri="{0D108BD9-81ED-4DB2-BD59-A6C34878D82A}">
                    <a16:rowId xmlns:a16="http://schemas.microsoft.com/office/drawing/2014/main" val="3817156664"/>
                  </a:ext>
                </a:extLst>
              </a:tr>
              <a:tr h="0">
                <a:tc>
                  <a:txBody>
                    <a:bodyPr/>
                    <a:lstStyle/>
                    <a:p>
                      <a:pPr algn="ctr"/>
                      <a:r>
                        <a:rPr lang="en-US" sz="1200" dirty="0">
                          <a:latin typeface="+mn-lt"/>
                        </a:rPr>
                        <a:t>600 &lt; x </a:t>
                      </a:r>
                      <a:r>
                        <a:rPr lang="en-US" sz="1200" dirty="0">
                          <a:latin typeface="+mn-lt"/>
                          <a:cs typeface="Arial" panose="020B0604020202020204" pitchFamily="34" charset="0"/>
                        </a:rPr>
                        <a:t>≤ 700</a:t>
                      </a:r>
                      <a:endParaRPr lang="en-US" sz="1200" dirty="0">
                        <a:latin typeface="+mn-lt"/>
                      </a:endParaRPr>
                    </a:p>
                  </a:txBody>
                  <a:tcPr/>
                </a:tc>
                <a:tc>
                  <a:txBody>
                    <a:bodyPr/>
                    <a:lstStyle/>
                    <a:p>
                      <a:pPr algn="ctr"/>
                      <a:r>
                        <a:rPr lang="en-US" sz="1200" dirty="0">
                          <a:latin typeface="+mn-lt"/>
                        </a:rPr>
                        <a:t>650</a:t>
                      </a:r>
                    </a:p>
                  </a:txBody>
                  <a:tcPr/>
                </a:tc>
                <a:tc>
                  <a:txBody>
                    <a:bodyPr/>
                    <a:lstStyle/>
                    <a:p>
                      <a:pPr algn="ctr"/>
                      <a:r>
                        <a:rPr lang="en-US" sz="1200" dirty="0">
                          <a:latin typeface="+mn-lt"/>
                        </a:rPr>
                        <a:t>0.25</a:t>
                      </a:r>
                    </a:p>
                  </a:txBody>
                  <a:tcPr/>
                </a:tc>
                <a:extLst>
                  <a:ext uri="{0D108BD9-81ED-4DB2-BD59-A6C34878D82A}">
                    <a16:rowId xmlns:a16="http://schemas.microsoft.com/office/drawing/2014/main" val="2633613901"/>
                  </a:ext>
                </a:extLst>
              </a:tr>
              <a:tr h="0">
                <a:tc>
                  <a:txBody>
                    <a:bodyPr/>
                    <a:lstStyle/>
                    <a:p>
                      <a:pPr algn="ctr"/>
                      <a:r>
                        <a:rPr lang="en-US" sz="1200" dirty="0">
                          <a:latin typeface="+mn-lt"/>
                        </a:rPr>
                        <a:t>700 &lt; x </a:t>
                      </a:r>
                      <a:r>
                        <a:rPr lang="en-US" sz="1200" dirty="0">
                          <a:latin typeface="+mn-lt"/>
                          <a:cs typeface="Arial" panose="020B0604020202020204" pitchFamily="34" charset="0"/>
                        </a:rPr>
                        <a:t>≤ 800</a:t>
                      </a:r>
                      <a:endParaRPr lang="en-US" sz="1200" dirty="0">
                        <a:latin typeface="+mn-lt"/>
                      </a:endParaRPr>
                    </a:p>
                  </a:txBody>
                  <a:tcPr/>
                </a:tc>
                <a:tc>
                  <a:txBody>
                    <a:bodyPr/>
                    <a:lstStyle/>
                    <a:p>
                      <a:pPr algn="ctr"/>
                      <a:r>
                        <a:rPr lang="en-US" sz="1200" dirty="0">
                          <a:latin typeface="+mn-lt"/>
                        </a:rPr>
                        <a:t>750</a:t>
                      </a:r>
                    </a:p>
                  </a:txBody>
                  <a:tcPr/>
                </a:tc>
                <a:tc>
                  <a:txBody>
                    <a:bodyPr/>
                    <a:lstStyle/>
                    <a:p>
                      <a:pPr algn="ctr"/>
                      <a:r>
                        <a:rPr lang="en-US" sz="1200" dirty="0">
                          <a:latin typeface="+mn-lt"/>
                        </a:rPr>
                        <a:t>0</a:t>
                      </a:r>
                    </a:p>
                  </a:txBody>
                  <a:tcPr/>
                </a:tc>
                <a:extLst>
                  <a:ext uri="{0D108BD9-81ED-4DB2-BD59-A6C34878D82A}">
                    <a16:rowId xmlns:a16="http://schemas.microsoft.com/office/drawing/2014/main" val="3930111949"/>
                  </a:ext>
                </a:extLst>
              </a:tr>
            </a:tbl>
          </a:graphicData>
        </a:graphic>
      </p:graphicFrame>
      <p:pic>
        <p:nvPicPr>
          <p:cNvPr id="7" name="Picture 6" descr="A graph showing Relative Frequency versus Price (in $1,000s).">
            <a:extLst>
              <a:ext uri="{FF2B5EF4-FFF2-40B4-BE49-F238E27FC236}">
                <a16:creationId xmlns:a16="http://schemas.microsoft.com/office/drawing/2014/main" id="{76A910FF-B326-534B-A107-9BCE571B784C}"/>
              </a:ext>
            </a:extLst>
          </p:cNvPr>
          <p:cNvPicPr>
            <a:picLocks noChangeAspect="1"/>
          </p:cNvPicPr>
          <p:nvPr/>
        </p:nvPicPr>
        <p:blipFill>
          <a:blip r:embed="rId2"/>
          <a:stretch>
            <a:fillRect/>
          </a:stretch>
        </p:blipFill>
        <p:spPr>
          <a:xfrm>
            <a:off x="3108731" y="4122822"/>
            <a:ext cx="2926538" cy="1504239"/>
          </a:xfrm>
          <a:prstGeom prst="rect">
            <a:avLst/>
          </a:prstGeom>
        </p:spPr>
      </p:pic>
      <p:sp>
        <p:nvSpPr>
          <p:cNvPr id="9"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7200" y="5675187"/>
            <a:ext cx="8229600" cy="332708"/>
          </a:xfrm>
        </p:spPr>
        <p:txBody>
          <a:bodyPr>
            <a:normAutofit/>
          </a:bodyPr>
          <a:lstStyle/>
          <a:p>
            <a:pPr marL="0" indent="0" algn="ctr">
              <a:spcBef>
                <a:spcPts val="500"/>
              </a:spcBef>
              <a:buNone/>
            </a:pPr>
            <a:r>
              <a:rPr lang="en-US" sz="1200" noProof="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3975600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163708"/>
            <a:ext cx="8610600" cy="873248"/>
          </a:xfrm>
        </p:spPr>
        <p:txBody>
          <a:bodyPr>
            <a:normAutofit fontScale="90000"/>
          </a:bodyPr>
          <a:lstStyle/>
          <a:p>
            <a:r>
              <a:rPr lang="en-US" noProof="0" dirty="0">
                <a:latin typeface="+mn-lt"/>
              </a:rPr>
              <a:t>2.3 Methods to Visualize a Numeric Variable </a:t>
            </a:r>
            <a:r>
              <a:rPr lang="en-US" sz="1100" noProof="0" dirty="0">
                <a:latin typeface="+mn-lt"/>
              </a:rPr>
              <a:t>12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524000"/>
            <a:ext cx="8229600" cy="4267200"/>
          </a:xfrm>
        </p:spPr>
        <p:txBody>
          <a:bodyPr>
            <a:normAutofit/>
          </a:bodyPr>
          <a:lstStyle/>
          <a:p>
            <a:pPr marL="0" indent="0">
              <a:buNone/>
            </a:pPr>
            <a:r>
              <a:rPr lang="en-US" sz="2600" noProof="0" dirty="0">
                <a:latin typeface="+mn-lt"/>
              </a:rPr>
              <a:t>An ogive depicts a cumulative frequency or cumulative relative frequency.</a:t>
            </a:r>
          </a:p>
          <a:p>
            <a:pPr marL="291600" lvl="1" indent="-291600">
              <a:spcBef>
                <a:spcPts val="1000"/>
              </a:spcBef>
              <a:buFont typeface="Arial" panose="020B0604020202020204" pitchFamily="34" charset="0"/>
              <a:buChar char="•"/>
            </a:pPr>
            <a:r>
              <a:rPr lang="en-US" sz="2400" noProof="0" dirty="0">
                <a:latin typeface="+mn-lt"/>
              </a:rPr>
              <a:t>Upper limit of each interval/class on the x-axis.</a:t>
            </a:r>
          </a:p>
          <a:p>
            <a:pPr marL="291600" lvl="1" indent="-291600">
              <a:spcBef>
                <a:spcPts val="1000"/>
              </a:spcBef>
              <a:buFont typeface="Arial" panose="020B0604020202020204" pitchFamily="34" charset="0"/>
              <a:buChar char="•"/>
            </a:pPr>
            <a:r>
              <a:rPr lang="en-US" sz="2400" noProof="0" dirty="0">
                <a:latin typeface="+mn-lt"/>
              </a:rPr>
              <a:t>Cumulative frequency or cumulative relative frequency on the y-axis.</a:t>
            </a:r>
          </a:p>
          <a:p>
            <a:pPr marL="291600" lvl="1" indent="-291600">
              <a:spcBef>
                <a:spcPts val="1000"/>
              </a:spcBef>
              <a:buFont typeface="Arial" panose="020B0604020202020204" pitchFamily="34" charset="0"/>
              <a:buChar char="•"/>
            </a:pPr>
            <a:r>
              <a:rPr lang="en-US" sz="2400" noProof="0" dirty="0">
                <a:latin typeface="+mn-lt"/>
              </a:rPr>
              <a:t>Connect neighboring points with a straight line.</a:t>
            </a:r>
          </a:p>
          <a:p>
            <a:pPr marL="291600" lvl="1" indent="-291600">
              <a:spcBef>
                <a:spcPts val="1000"/>
              </a:spcBef>
              <a:buFont typeface="Arial" panose="020B0604020202020204" pitchFamily="34" charset="0"/>
              <a:buChar char="•"/>
            </a:pPr>
            <a:r>
              <a:rPr lang="en-US" sz="2400" noProof="0" dirty="0">
                <a:latin typeface="+mn-lt"/>
              </a:rPr>
              <a:t>Close the ogive at the lower end by intersecting the x-axis at the lower limit of the first interval.</a:t>
            </a:r>
          </a:p>
        </p:txBody>
      </p:sp>
    </p:spTree>
    <p:extLst>
      <p:ext uri="{BB962C8B-B14F-4D97-AF65-F5344CB8AC3E}">
        <p14:creationId xmlns:p14="http://schemas.microsoft.com/office/powerpoint/2010/main" val="44343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304800" y="210065"/>
            <a:ext cx="8686800" cy="704335"/>
          </a:xfrm>
        </p:spPr>
        <p:txBody>
          <a:bodyPr>
            <a:normAutofit fontScale="90000"/>
          </a:bodyPr>
          <a:lstStyle/>
          <a:p>
            <a:r>
              <a:rPr lang="en-US" noProof="0" dirty="0">
                <a:latin typeface="+mn-lt"/>
              </a:rPr>
              <a:t>2.3 Methods to Visualize a Numeric Variable </a:t>
            </a:r>
            <a:r>
              <a:rPr lang="en-US" sz="1100" noProof="0" dirty="0">
                <a:latin typeface="+mn-lt"/>
              </a:rPr>
              <a:t>13</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914400"/>
            <a:ext cx="4959178" cy="416012"/>
          </a:xfrm>
        </p:spPr>
        <p:txBody>
          <a:bodyPr>
            <a:normAutofit/>
          </a:bodyPr>
          <a:lstStyle/>
          <a:p>
            <a:pPr marL="291600" indent="-291600">
              <a:spcBef>
                <a:spcPts val="500"/>
              </a:spcBef>
            </a:pPr>
            <a:r>
              <a:rPr lang="en-US" sz="2000" noProof="0" dirty="0">
                <a:latin typeface="+mn-lt"/>
              </a:rPr>
              <a:t>Example: house prices in Punta </a:t>
            </a:r>
            <a:r>
              <a:rPr lang="en-US" sz="2000" noProof="0" dirty="0" err="1">
                <a:latin typeface="+mn-lt"/>
              </a:rPr>
              <a:t>Gorda</a:t>
            </a:r>
            <a:r>
              <a:rPr lang="en-US" sz="2000" noProof="0" dirty="0">
                <a:latin typeface="+mn-lt"/>
              </a:rPr>
              <a:t>.</a:t>
            </a:r>
            <a:endParaRPr lang="en-US" sz="2800" noProof="0" dirty="0">
              <a:latin typeface="+mn-lt"/>
            </a:endParaRPr>
          </a:p>
        </p:txBody>
      </p:sp>
      <p:graphicFrame>
        <p:nvGraphicFramePr>
          <p:cNvPr id="6" name="Table 8">
            <a:extLst>
              <a:ext uri="{FF2B5EF4-FFF2-40B4-BE49-F238E27FC236}">
                <a16:creationId xmlns:a16="http://schemas.microsoft.com/office/drawing/2014/main" id="{03DA701F-74C7-41F6-A595-E79BA930F167}"/>
              </a:ext>
            </a:extLst>
          </p:cNvPr>
          <p:cNvGraphicFramePr>
            <a:graphicFrameLocks noGrp="1"/>
          </p:cNvGraphicFramePr>
          <p:nvPr>
            <p:extLst>
              <p:ext uri="{D42A27DB-BD31-4B8C-83A1-F6EECF244321}">
                <p14:modId xmlns:p14="http://schemas.microsoft.com/office/powerpoint/2010/main" val="2829806217"/>
              </p:ext>
            </p:extLst>
          </p:nvPr>
        </p:nvGraphicFramePr>
        <p:xfrm>
          <a:off x="609600" y="1424197"/>
          <a:ext cx="7086600" cy="2194560"/>
        </p:xfrm>
        <a:graphic>
          <a:graphicData uri="http://schemas.openxmlformats.org/drawingml/2006/table">
            <a:tbl>
              <a:tblPr firstRow="1" bandRow="1">
                <a:tableStyleId>{5C22544A-7EE6-4342-B048-85BDC9FD1C3A}</a:tableStyleId>
              </a:tblPr>
              <a:tblGrid>
                <a:gridCol w="1779513">
                  <a:extLst>
                    <a:ext uri="{9D8B030D-6E8A-4147-A177-3AD203B41FA5}">
                      <a16:colId xmlns:a16="http://schemas.microsoft.com/office/drawing/2014/main" val="230687914"/>
                    </a:ext>
                  </a:extLst>
                </a:gridCol>
                <a:gridCol w="2030487">
                  <a:extLst>
                    <a:ext uri="{9D8B030D-6E8A-4147-A177-3AD203B41FA5}">
                      <a16:colId xmlns:a16="http://schemas.microsoft.com/office/drawing/2014/main" val="1515587483"/>
                    </a:ext>
                  </a:extLst>
                </a:gridCol>
                <a:gridCol w="3276600">
                  <a:extLst>
                    <a:ext uri="{9D8B030D-6E8A-4147-A177-3AD203B41FA5}">
                      <a16:colId xmlns:a16="http://schemas.microsoft.com/office/drawing/2014/main" val="865690270"/>
                    </a:ext>
                  </a:extLst>
                </a:gridCol>
              </a:tblGrid>
              <a:tr h="252203">
                <a:tc>
                  <a:txBody>
                    <a:bodyPr/>
                    <a:lstStyle/>
                    <a:p>
                      <a:pPr algn="ctr"/>
                      <a:r>
                        <a:rPr lang="en-US" sz="1200" dirty="0">
                          <a:latin typeface="+mn-lt"/>
                        </a:rPr>
                        <a:t>Interval</a:t>
                      </a:r>
                    </a:p>
                  </a:txBody>
                  <a:tcPr>
                    <a:solidFill>
                      <a:schemeClr val="accent1">
                        <a:lumMod val="50000"/>
                      </a:schemeClr>
                    </a:solidFill>
                  </a:tcPr>
                </a:tc>
                <a:tc>
                  <a:txBody>
                    <a:bodyPr/>
                    <a:lstStyle/>
                    <a:p>
                      <a:pPr algn="ctr"/>
                      <a:r>
                        <a:rPr lang="en-US" sz="1200" dirty="0">
                          <a:latin typeface="+mn-lt"/>
                        </a:rPr>
                        <a:t>X-coordinate (Upper limit)</a:t>
                      </a:r>
                    </a:p>
                  </a:txBody>
                  <a:tcPr>
                    <a:solidFill>
                      <a:schemeClr val="accent1">
                        <a:lumMod val="50000"/>
                      </a:schemeClr>
                    </a:solidFill>
                  </a:tcPr>
                </a:tc>
                <a:tc>
                  <a:txBody>
                    <a:bodyPr/>
                    <a:lstStyle/>
                    <a:p>
                      <a:pPr algn="ctr"/>
                      <a:r>
                        <a:rPr lang="en-US" sz="1200" dirty="0">
                          <a:latin typeface="+mn-lt"/>
                        </a:rPr>
                        <a:t>Y-coordinate (cumulative relative frequency)</a:t>
                      </a:r>
                    </a:p>
                  </a:txBody>
                  <a:tcPr>
                    <a:solidFill>
                      <a:schemeClr val="accent1">
                        <a:lumMod val="50000"/>
                      </a:schemeClr>
                    </a:solidFill>
                  </a:tcPr>
                </a:tc>
                <a:extLst>
                  <a:ext uri="{0D108BD9-81ED-4DB2-BD59-A6C34878D82A}">
                    <a16:rowId xmlns:a16="http://schemas.microsoft.com/office/drawing/2014/main" val="2117403214"/>
                  </a:ext>
                </a:extLst>
              </a:tr>
              <a:tr h="162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Lower limit of first class</a:t>
                      </a:r>
                    </a:p>
                  </a:txBody>
                  <a:tcPr/>
                </a:tc>
                <a:tc>
                  <a:txBody>
                    <a:bodyPr/>
                    <a:lstStyle/>
                    <a:p>
                      <a:pPr algn="ctr"/>
                      <a:r>
                        <a:rPr lang="en-US" sz="1200" dirty="0">
                          <a:latin typeface="+mn-lt"/>
                        </a:rPr>
                        <a:t>100</a:t>
                      </a:r>
                    </a:p>
                  </a:txBody>
                  <a:tcPr/>
                </a:tc>
                <a:tc>
                  <a:txBody>
                    <a:bodyPr/>
                    <a:lstStyle/>
                    <a:p>
                      <a:pPr algn="ctr"/>
                      <a:r>
                        <a:rPr lang="en-US" sz="1200" dirty="0">
                          <a:latin typeface="+mn-lt"/>
                        </a:rPr>
                        <a:t>0</a:t>
                      </a:r>
                    </a:p>
                  </a:txBody>
                  <a:tcPr/>
                </a:tc>
                <a:extLst>
                  <a:ext uri="{0D108BD9-81ED-4DB2-BD59-A6C34878D82A}">
                    <a16:rowId xmlns:a16="http://schemas.microsoft.com/office/drawing/2014/main" val="35902947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100 &lt; x </a:t>
                      </a:r>
                      <a:r>
                        <a:rPr lang="en-US" sz="1200" dirty="0">
                          <a:latin typeface="+mn-lt"/>
                          <a:cs typeface="Arial" panose="020B0604020202020204" pitchFamily="34" charset="0"/>
                        </a:rPr>
                        <a:t>≤ 200</a:t>
                      </a:r>
                      <a:endParaRPr lang="en-US" sz="1200" dirty="0">
                        <a:latin typeface="+mn-lt"/>
                      </a:endParaRPr>
                    </a:p>
                  </a:txBody>
                  <a:tcPr/>
                </a:tc>
                <a:tc>
                  <a:txBody>
                    <a:bodyPr/>
                    <a:lstStyle/>
                    <a:p>
                      <a:pPr algn="ctr"/>
                      <a:r>
                        <a:rPr lang="en-US" sz="1200" dirty="0">
                          <a:latin typeface="+mn-lt"/>
                        </a:rPr>
                        <a:t>200</a:t>
                      </a:r>
                    </a:p>
                  </a:txBody>
                  <a:tcPr/>
                </a:tc>
                <a:tc>
                  <a:txBody>
                    <a:bodyPr/>
                    <a:lstStyle/>
                    <a:p>
                      <a:pPr algn="ctr"/>
                      <a:r>
                        <a:rPr lang="en-US" sz="1200" dirty="0">
                          <a:latin typeface="+mn-lt"/>
                        </a:rPr>
                        <a:t>0.225</a:t>
                      </a:r>
                    </a:p>
                  </a:txBody>
                  <a:tcPr/>
                </a:tc>
                <a:extLst>
                  <a:ext uri="{0D108BD9-81ED-4DB2-BD59-A6C34878D82A}">
                    <a16:rowId xmlns:a16="http://schemas.microsoft.com/office/drawing/2014/main" val="18559041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200 &lt; x </a:t>
                      </a:r>
                      <a:r>
                        <a:rPr lang="en-US" sz="1200" dirty="0">
                          <a:latin typeface="+mn-lt"/>
                          <a:cs typeface="Arial" panose="020B0604020202020204" pitchFamily="34" charset="0"/>
                        </a:rPr>
                        <a:t>≤ 300</a:t>
                      </a:r>
                      <a:endParaRPr lang="en-US" sz="1200" dirty="0">
                        <a:latin typeface="+mn-lt"/>
                      </a:endParaRPr>
                    </a:p>
                  </a:txBody>
                  <a:tcPr/>
                </a:tc>
                <a:tc>
                  <a:txBody>
                    <a:bodyPr/>
                    <a:lstStyle/>
                    <a:p>
                      <a:pPr algn="ctr"/>
                      <a:r>
                        <a:rPr lang="en-US" sz="1200" dirty="0">
                          <a:latin typeface="+mn-lt"/>
                        </a:rPr>
                        <a:t>300</a:t>
                      </a:r>
                    </a:p>
                  </a:txBody>
                  <a:tcPr/>
                </a:tc>
                <a:tc>
                  <a:txBody>
                    <a:bodyPr/>
                    <a:lstStyle/>
                    <a:p>
                      <a:pPr algn="ctr"/>
                      <a:r>
                        <a:rPr lang="en-US" sz="1200" dirty="0">
                          <a:latin typeface="+mn-lt"/>
                        </a:rPr>
                        <a:t>0.625</a:t>
                      </a:r>
                    </a:p>
                  </a:txBody>
                  <a:tcPr/>
                </a:tc>
                <a:extLst>
                  <a:ext uri="{0D108BD9-81ED-4DB2-BD59-A6C34878D82A}">
                    <a16:rowId xmlns:a16="http://schemas.microsoft.com/office/drawing/2014/main" val="594531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300 &lt; x </a:t>
                      </a:r>
                      <a:r>
                        <a:rPr lang="en-US" sz="1200" dirty="0">
                          <a:latin typeface="+mn-lt"/>
                          <a:cs typeface="Arial" panose="020B0604020202020204" pitchFamily="34" charset="0"/>
                        </a:rPr>
                        <a:t>≤ 400</a:t>
                      </a:r>
                      <a:endParaRPr lang="en-US" sz="1200" dirty="0">
                        <a:latin typeface="+mn-lt"/>
                      </a:endParaRPr>
                    </a:p>
                  </a:txBody>
                  <a:tcPr/>
                </a:tc>
                <a:tc>
                  <a:txBody>
                    <a:bodyPr/>
                    <a:lstStyle/>
                    <a:p>
                      <a:pPr algn="ctr"/>
                      <a:r>
                        <a:rPr lang="en-US" sz="1200" dirty="0">
                          <a:latin typeface="+mn-lt"/>
                        </a:rPr>
                        <a:t>400</a:t>
                      </a:r>
                    </a:p>
                  </a:txBody>
                  <a:tcPr/>
                </a:tc>
                <a:tc>
                  <a:txBody>
                    <a:bodyPr/>
                    <a:lstStyle/>
                    <a:p>
                      <a:pPr algn="ctr"/>
                      <a:r>
                        <a:rPr lang="en-US" sz="1200" dirty="0">
                          <a:latin typeface="+mn-lt"/>
                        </a:rPr>
                        <a:t>0.825</a:t>
                      </a:r>
                    </a:p>
                  </a:txBody>
                  <a:tcPr/>
                </a:tc>
                <a:extLst>
                  <a:ext uri="{0D108BD9-81ED-4DB2-BD59-A6C34878D82A}">
                    <a16:rowId xmlns:a16="http://schemas.microsoft.com/office/drawing/2014/main" val="18557178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400 &lt; x </a:t>
                      </a:r>
                      <a:r>
                        <a:rPr lang="en-US" sz="1200" dirty="0">
                          <a:latin typeface="+mn-lt"/>
                          <a:cs typeface="Arial" panose="020B0604020202020204" pitchFamily="34" charset="0"/>
                        </a:rPr>
                        <a:t>≤ 500</a:t>
                      </a:r>
                      <a:endParaRPr lang="en-US" sz="1200" dirty="0">
                        <a:latin typeface="+mn-lt"/>
                      </a:endParaRPr>
                    </a:p>
                  </a:txBody>
                  <a:tcPr/>
                </a:tc>
                <a:tc>
                  <a:txBody>
                    <a:bodyPr/>
                    <a:lstStyle/>
                    <a:p>
                      <a:pPr algn="ctr"/>
                      <a:r>
                        <a:rPr lang="en-US" sz="1200" dirty="0">
                          <a:latin typeface="+mn-lt"/>
                        </a:rPr>
                        <a:t>500</a:t>
                      </a:r>
                    </a:p>
                  </a:txBody>
                  <a:tcPr/>
                </a:tc>
                <a:tc>
                  <a:txBody>
                    <a:bodyPr/>
                    <a:lstStyle/>
                    <a:p>
                      <a:pPr algn="ctr"/>
                      <a:r>
                        <a:rPr lang="en-US" sz="1200" dirty="0">
                          <a:latin typeface="+mn-lt"/>
                        </a:rPr>
                        <a:t>0.925</a:t>
                      </a:r>
                    </a:p>
                  </a:txBody>
                  <a:tcPr/>
                </a:tc>
                <a:extLst>
                  <a:ext uri="{0D108BD9-81ED-4DB2-BD59-A6C34878D82A}">
                    <a16:rowId xmlns:a16="http://schemas.microsoft.com/office/drawing/2014/main" val="35734943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500 &lt; x </a:t>
                      </a:r>
                      <a:r>
                        <a:rPr lang="en-US" sz="1200" dirty="0">
                          <a:latin typeface="+mn-lt"/>
                          <a:cs typeface="Arial" panose="020B0604020202020204" pitchFamily="34" charset="0"/>
                        </a:rPr>
                        <a:t>≤ 600</a:t>
                      </a:r>
                      <a:endParaRPr lang="en-US" sz="1200" dirty="0">
                        <a:latin typeface="+mn-lt"/>
                      </a:endParaRPr>
                    </a:p>
                  </a:txBody>
                  <a:tcPr/>
                </a:tc>
                <a:tc>
                  <a:txBody>
                    <a:bodyPr/>
                    <a:lstStyle/>
                    <a:p>
                      <a:pPr algn="ctr"/>
                      <a:r>
                        <a:rPr lang="en-US" sz="1200" dirty="0">
                          <a:latin typeface="+mn-lt"/>
                        </a:rPr>
                        <a:t>600</a:t>
                      </a:r>
                    </a:p>
                  </a:txBody>
                  <a:tcPr/>
                </a:tc>
                <a:tc>
                  <a:txBody>
                    <a:bodyPr/>
                    <a:lstStyle/>
                    <a:p>
                      <a:pPr algn="ctr"/>
                      <a:r>
                        <a:rPr lang="en-US" sz="1200" dirty="0">
                          <a:latin typeface="+mn-lt"/>
                        </a:rPr>
                        <a:t>0.975</a:t>
                      </a:r>
                    </a:p>
                  </a:txBody>
                  <a:tcPr/>
                </a:tc>
                <a:extLst>
                  <a:ext uri="{0D108BD9-81ED-4DB2-BD59-A6C34878D82A}">
                    <a16:rowId xmlns:a16="http://schemas.microsoft.com/office/drawing/2014/main" val="3817156664"/>
                  </a:ext>
                </a:extLst>
              </a:tr>
              <a:tr h="0">
                <a:tc>
                  <a:txBody>
                    <a:bodyPr/>
                    <a:lstStyle/>
                    <a:p>
                      <a:pPr algn="ctr"/>
                      <a:r>
                        <a:rPr lang="en-US" sz="1200" dirty="0">
                          <a:latin typeface="+mn-lt"/>
                        </a:rPr>
                        <a:t>600 &lt; x </a:t>
                      </a:r>
                      <a:r>
                        <a:rPr lang="en-US" sz="1200" dirty="0">
                          <a:latin typeface="+mn-lt"/>
                          <a:cs typeface="Arial" panose="020B0604020202020204" pitchFamily="34" charset="0"/>
                        </a:rPr>
                        <a:t>≤ 700</a:t>
                      </a:r>
                      <a:endParaRPr lang="en-US" sz="1200" dirty="0">
                        <a:latin typeface="+mn-lt"/>
                      </a:endParaRPr>
                    </a:p>
                  </a:txBody>
                  <a:tcPr/>
                </a:tc>
                <a:tc>
                  <a:txBody>
                    <a:bodyPr/>
                    <a:lstStyle/>
                    <a:p>
                      <a:pPr algn="ctr"/>
                      <a:r>
                        <a:rPr lang="en-US" sz="1200" dirty="0">
                          <a:latin typeface="+mn-lt"/>
                        </a:rPr>
                        <a:t>700</a:t>
                      </a:r>
                    </a:p>
                  </a:txBody>
                  <a:tcPr/>
                </a:tc>
                <a:tc>
                  <a:txBody>
                    <a:bodyPr/>
                    <a:lstStyle/>
                    <a:p>
                      <a:pPr algn="ctr"/>
                      <a:r>
                        <a:rPr lang="en-US" sz="1200" dirty="0">
                          <a:latin typeface="+mn-lt"/>
                        </a:rPr>
                        <a:t>1</a:t>
                      </a:r>
                    </a:p>
                  </a:txBody>
                  <a:tcPr/>
                </a:tc>
                <a:extLst>
                  <a:ext uri="{0D108BD9-81ED-4DB2-BD59-A6C34878D82A}">
                    <a16:rowId xmlns:a16="http://schemas.microsoft.com/office/drawing/2014/main" val="2633613901"/>
                  </a:ext>
                </a:extLst>
              </a:tr>
            </a:tbl>
          </a:graphicData>
        </a:graphic>
      </p:graphicFrame>
      <p:pic>
        <p:nvPicPr>
          <p:cNvPr id="8" name="Picture 7" descr="An ogive chart showing Relative Frequency versus Price (in $1,000s).">
            <a:extLst>
              <a:ext uri="{FF2B5EF4-FFF2-40B4-BE49-F238E27FC236}">
                <a16:creationId xmlns:a16="http://schemas.microsoft.com/office/drawing/2014/main" id="{8E9448D9-F1BA-E745-B5E5-A3E70A2CDAF5}"/>
              </a:ext>
            </a:extLst>
          </p:cNvPr>
          <p:cNvPicPr>
            <a:picLocks noChangeAspect="1"/>
          </p:cNvPicPr>
          <p:nvPr/>
        </p:nvPicPr>
        <p:blipFill>
          <a:blip r:embed="rId2"/>
          <a:stretch>
            <a:fillRect/>
          </a:stretch>
        </p:blipFill>
        <p:spPr>
          <a:xfrm>
            <a:off x="2665303" y="3657600"/>
            <a:ext cx="3813394" cy="1898620"/>
          </a:xfrm>
          <a:prstGeom prst="rect">
            <a:avLst/>
          </a:prstGeom>
        </p:spPr>
      </p:pic>
      <p:sp>
        <p:nvSpPr>
          <p:cNvPr id="5" name="Content Placeholder 4">
            <a:extLst>
              <a:ext uri="{FF2B5EF4-FFF2-40B4-BE49-F238E27FC236}">
                <a16:creationId xmlns:a16="http://schemas.microsoft.com/office/drawing/2014/main" id="{DB2AFC0D-A8E1-4309-81ED-26C2161ADBB4}"/>
              </a:ext>
            </a:extLst>
          </p:cNvPr>
          <p:cNvSpPr>
            <a:spLocks noGrp="1"/>
          </p:cNvSpPr>
          <p:nvPr>
            <p:ph sz="quarter" idx="11"/>
          </p:nvPr>
        </p:nvSpPr>
        <p:spPr>
          <a:xfrm>
            <a:off x="450850" y="5638800"/>
            <a:ext cx="8229600" cy="228600"/>
          </a:xfrm>
        </p:spPr>
        <p:txBody>
          <a:bodyPr>
            <a:noAutofit/>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506795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457200" y="213511"/>
            <a:ext cx="8229600" cy="831308"/>
          </a:xfrm>
        </p:spPr>
        <p:txBody>
          <a:bodyPr>
            <a:normAutofit/>
          </a:bodyPr>
          <a:lstStyle/>
          <a:p>
            <a:r>
              <a:rPr lang="en-US" sz="3600" noProof="0" dirty="0">
                <a:latin typeface="+mn-lt"/>
              </a:rPr>
              <a:t>2.4 More Data Visualization Methods </a:t>
            </a:r>
            <a:r>
              <a:rPr lang="en-US" sz="1000" noProof="0" dirty="0">
                <a:latin typeface="+mn-lt"/>
              </a:rPr>
              <a:t>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143000"/>
            <a:ext cx="8229600" cy="1711412"/>
          </a:xfrm>
        </p:spPr>
        <p:txBody>
          <a:bodyPr>
            <a:normAutofit lnSpcReduction="10000"/>
          </a:bodyPr>
          <a:lstStyle/>
          <a:p>
            <a:pPr marL="0" indent="0">
              <a:buNone/>
            </a:pPr>
            <a:r>
              <a:rPr lang="en-US" sz="2000" noProof="0" dirty="0">
                <a:latin typeface="+mn-lt"/>
              </a:rPr>
              <a:t>Use a scatterplot to examine the relationship between two numerical variables.</a:t>
            </a:r>
          </a:p>
          <a:p>
            <a:pPr marL="291600" lvl="1" indent="-291600">
              <a:spcBef>
                <a:spcPts val="500"/>
              </a:spcBef>
              <a:buFont typeface="Arial" panose="020B0604020202020204" pitchFamily="34" charset="0"/>
              <a:buChar char="•"/>
            </a:pPr>
            <a:r>
              <a:rPr lang="en-US" sz="1800" noProof="0" dirty="0">
                <a:latin typeface="+mn-lt"/>
              </a:rPr>
              <a:t>Determine if two numerical variables are related in some systematic way.</a:t>
            </a:r>
          </a:p>
          <a:p>
            <a:pPr marL="291600" lvl="1" indent="-291600">
              <a:spcBef>
                <a:spcPts val="500"/>
              </a:spcBef>
              <a:buFont typeface="Arial" panose="020B0604020202020204" pitchFamily="34" charset="0"/>
              <a:buChar char="•"/>
            </a:pPr>
            <a:r>
              <a:rPr lang="en-US" sz="1800" noProof="0" dirty="0">
                <a:latin typeface="+mn-lt"/>
              </a:rPr>
              <a:t>Each point represents a pair of observations of the two variables.</a:t>
            </a:r>
          </a:p>
          <a:p>
            <a:pPr marL="291600" lvl="1" indent="-291600">
              <a:spcBef>
                <a:spcPts val="500"/>
              </a:spcBef>
              <a:buFont typeface="Arial" panose="020B0604020202020204" pitchFamily="34" charset="0"/>
              <a:buChar char="•"/>
            </a:pPr>
            <a:r>
              <a:rPr lang="en-US" sz="1800" noProof="0" dirty="0">
                <a:latin typeface="+mn-lt"/>
              </a:rPr>
              <a:t>Refer to one variable as </a:t>
            </a:r>
            <a:r>
              <a:rPr lang="en-US" sz="1800" i="1" noProof="0" dirty="0">
                <a:latin typeface="+mn-lt"/>
              </a:rPr>
              <a:t>x</a:t>
            </a:r>
            <a:r>
              <a:rPr lang="en-US" sz="1800" noProof="0" dirty="0">
                <a:latin typeface="+mn-lt"/>
              </a:rPr>
              <a:t> (x-axis) and the other as </a:t>
            </a:r>
            <a:r>
              <a:rPr lang="en-US" sz="1800" i="1" noProof="0" dirty="0">
                <a:latin typeface="+mn-lt"/>
              </a:rPr>
              <a:t>y </a:t>
            </a:r>
            <a:r>
              <a:rPr lang="en-US" sz="1800" noProof="0" dirty="0">
                <a:latin typeface="+mn-lt"/>
              </a:rPr>
              <a:t>(y-axis).</a:t>
            </a:r>
          </a:p>
        </p:txBody>
      </p:sp>
      <p:sp>
        <p:nvSpPr>
          <p:cNvPr id="5"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2860588"/>
            <a:ext cx="8229600" cy="1330412"/>
          </a:xfrm>
        </p:spPr>
        <p:txBody>
          <a:bodyPr>
            <a:normAutofit lnSpcReduction="10000"/>
          </a:bodyPr>
          <a:lstStyle/>
          <a:p>
            <a:pPr marL="0" indent="0">
              <a:buNone/>
            </a:pPr>
            <a:r>
              <a:rPr lang="en-US" sz="2000" noProof="0" dirty="0">
                <a:latin typeface="+mn-lt"/>
              </a:rPr>
              <a:t>Once plotted, the graph may reveal one of the below.</a:t>
            </a:r>
          </a:p>
          <a:p>
            <a:pPr marL="291600" lvl="1" indent="-291600">
              <a:spcBef>
                <a:spcPts val="500"/>
              </a:spcBef>
              <a:buFont typeface="Arial" panose="020B0604020202020204" pitchFamily="34" charset="0"/>
              <a:buChar char="•"/>
            </a:pPr>
            <a:r>
              <a:rPr lang="en-US" sz="1800" noProof="0" dirty="0">
                <a:latin typeface="+mn-lt"/>
              </a:rPr>
              <a:t>A linear relationship.</a:t>
            </a:r>
          </a:p>
          <a:p>
            <a:pPr marL="291600" lvl="1" indent="-291600">
              <a:spcBef>
                <a:spcPts val="500"/>
              </a:spcBef>
              <a:buFont typeface="Arial" panose="020B0604020202020204" pitchFamily="34" charset="0"/>
              <a:buChar char="•"/>
            </a:pPr>
            <a:r>
              <a:rPr lang="en-US" sz="1800" noProof="0" dirty="0">
                <a:latin typeface="+mn-lt"/>
              </a:rPr>
              <a:t>A nonlinear relationship.</a:t>
            </a:r>
          </a:p>
          <a:p>
            <a:pPr marL="291600" lvl="1" indent="-291600">
              <a:spcBef>
                <a:spcPts val="500"/>
              </a:spcBef>
              <a:buFont typeface="Arial" panose="020B0604020202020204" pitchFamily="34" charset="0"/>
              <a:buChar char="•"/>
            </a:pPr>
            <a:r>
              <a:rPr lang="en-US" sz="1800" noProof="0" dirty="0">
                <a:latin typeface="+mn-lt"/>
              </a:rPr>
              <a:t>No relationship.</a:t>
            </a:r>
          </a:p>
        </p:txBody>
      </p:sp>
      <p:pic>
        <p:nvPicPr>
          <p:cNvPr id="4" name="Picture 3" descr="Three scatterplots showing y versus x.">
            <a:extLst>
              <a:ext uri="{FF2B5EF4-FFF2-40B4-BE49-F238E27FC236}">
                <a16:creationId xmlns:a16="http://schemas.microsoft.com/office/drawing/2014/main" id="{8DA105A6-0E2E-504B-BF88-7305FD3D9F8F}"/>
              </a:ext>
            </a:extLst>
          </p:cNvPr>
          <p:cNvPicPr>
            <a:picLocks noChangeAspect="1"/>
          </p:cNvPicPr>
          <p:nvPr/>
        </p:nvPicPr>
        <p:blipFill>
          <a:blip r:embed="rId2"/>
          <a:stretch>
            <a:fillRect/>
          </a:stretch>
        </p:blipFill>
        <p:spPr>
          <a:xfrm>
            <a:off x="2835891" y="4271210"/>
            <a:ext cx="3719869" cy="1283792"/>
          </a:xfrm>
          <a:prstGeom prst="rect">
            <a:avLst/>
          </a:prstGeom>
        </p:spPr>
      </p:pic>
      <p:sp>
        <p:nvSpPr>
          <p:cNvPr id="8"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5635212"/>
            <a:ext cx="8229600" cy="371557"/>
          </a:xfrm>
        </p:spPr>
        <p:txBody>
          <a:bodyPr>
            <a:normAutofit/>
          </a:bodyPr>
          <a:lstStyle/>
          <a:p>
            <a:pPr marL="0" indent="0" algn="ctr">
              <a:buNone/>
            </a:pPr>
            <a:r>
              <a:rPr lang="en-US" sz="1200" noProof="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104499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180745"/>
            <a:ext cx="8610600" cy="839174"/>
          </a:xfrm>
        </p:spPr>
        <p:txBody>
          <a:bodyPr>
            <a:normAutofit/>
          </a:bodyPr>
          <a:lstStyle/>
          <a:p>
            <a:r>
              <a:rPr lang="en-US" noProof="0" dirty="0">
                <a:latin typeface="+mn-lt"/>
              </a:rPr>
              <a:t>2.4 More Data Visualization Methods </a:t>
            </a:r>
            <a:r>
              <a:rPr lang="en-US" sz="1000" noProof="0" dirty="0">
                <a:latin typeface="+mn-lt"/>
              </a:rPr>
              <a:t>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304800" y="1200665"/>
            <a:ext cx="8610600" cy="704489"/>
          </a:xfrm>
        </p:spPr>
        <p:txBody>
          <a:bodyPr>
            <a:normAutofit/>
          </a:bodyPr>
          <a:lstStyle/>
          <a:p>
            <a:r>
              <a:rPr lang="en-US" sz="2400" noProof="0" dirty="0">
                <a:latin typeface="+mn-lt"/>
              </a:rPr>
              <a:t>Example: house prices and square footage in Punta </a:t>
            </a:r>
            <a:r>
              <a:rPr lang="en-US" sz="2400" noProof="0" dirty="0" err="1">
                <a:latin typeface="+mn-lt"/>
              </a:rPr>
              <a:t>Gorda</a:t>
            </a:r>
            <a:r>
              <a:rPr lang="en-US" sz="2400" noProof="0" dirty="0">
                <a:latin typeface="+mn-lt"/>
              </a:rPr>
              <a:t>.</a:t>
            </a:r>
            <a:endParaRPr lang="en-US" sz="1800" noProof="0" dirty="0">
              <a:latin typeface="+mn-lt"/>
            </a:endParaRPr>
          </a:p>
        </p:txBody>
      </p:sp>
      <p:pic>
        <p:nvPicPr>
          <p:cNvPr id="6" name="Picture 5" descr="A scatterplot showing Price (in $ 1,000s) versus Square feet.">
            <a:extLst>
              <a:ext uri="{FF2B5EF4-FFF2-40B4-BE49-F238E27FC236}">
                <a16:creationId xmlns:a16="http://schemas.microsoft.com/office/drawing/2014/main" id="{9F0341C6-A401-2741-A8EF-73B032085ACF}"/>
              </a:ext>
            </a:extLst>
          </p:cNvPr>
          <p:cNvPicPr>
            <a:picLocks noChangeAspect="1"/>
          </p:cNvPicPr>
          <p:nvPr/>
        </p:nvPicPr>
        <p:blipFill>
          <a:blip r:embed="rId2"/>
          <a:stretch>
            <a:fillRect/>
          </a:stretch>
        </p:blipFill>
        <p:spPr>
          <a:xfrm>
            <a:off x="1066800" y="2085900"/>
            <a:ext cx="6401989" cy="3105830"/>
          </a:xfrm>
          <a:prstGeom prst="rect">
            <a:avLst/>
          </a:prstGeom>
        </p:spPr>
      </p:pic>
      <p:sp>
        <p:nvSpPr>
          <p:cNvPr id="5"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5635212"/>
            <a:ext cx="8229600" cy="371557"/>
          </a:xfrm>
        </p:spPr>
        <p:txBody>
          <a:bodyPr>
            <a:normAutofit/>
          </a:bodyPr>
          <a:lstStyle/>
          <a:p>
            <a:pPr marL="0" indent="0" algn="ctr">
              <a:buNone/>
            </a:pPr>
            <a:r>
              <a:rPr lang="en-US" sz="1200" noProof="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30387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457200" y="238823"/>
            <a:ext cx="8229600" cy="780685"/>
          </a:xfrm>
        </p:spPr>
        <p:txBody>
          <a:bodyPr>
            <a:normAutofit/>
          </a:bodyPr>
          <a:lstStyle/>
          <a:p>
            <a:r>
              <a:rPr lang="en-US" noProof="0" dirty="0">
                <a:latin typeface="+mn-lt"/>
              </a:rPr>
              <a:t>2.4 More Data Visualization Methods </a:t>
            </a:r>
            <a:r>
              <a:rPr lang="en-US" sz="1000" noProof="0" dirty="0">
                <a:latin typeface="+mn-lt"/>
              </a:rPr>
              <a:t>3</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143000"/>
            <a:ext cx="8229600" cy="1330412"/>
          </a:xfrm>
        </p:spPr>
        <p:txBody>
          <a:bodyPr>
            <a:normAutofit lnSpcReduction="10000"/>
          </a:bodyPr>
          <a:lstStyle/>
          <a:p>
            <a:pPr marL="0" indent="0">
              <a:buNone/>
            </a:pPr>
            <a:r>
              <a:rPr lang="en-US" sz="2000" noProof="0" dirty="0">
                <a:latin typeface="+mn-lt"/>
              </a:rPr>
              <a:t>A scatterplot with a categorical variable modifies a basic scatterplot.</a:t>
            </a:r>
          </a:p>
          <a:p>
            <a:pPr marL="291600" lvl="1" indent="-291600">
              <a:buFont typeface="Arial" panose="020B0604020202020204" pitchFamily="34" charset="0"/>
              <a:buChar char="•"/>
            </a:pPr>
            <a:r>
              <a:rPr lang="en-US" sz="1800" noProof="0" dirty="0">
                <a:latin typeface="+mn-lt"/>
              </a:rPr>
              <a:t>Incorporate a categorical variable in addition to the two numeric variables.</a:t>
            </a:r>
          </a:p>
          <a:p>
            <a:pPr marL="291600" lvl="1" indent="-291600">
              <a:buFont typeface="Arial" panose="020B0604020202020204" pitchFamily="34" charset="0"/>
              <a:buChar char="•"/>
            </a:pPr>
            <a:r>
              <a:rPr lang="en-US" sz="1800" noProof="0" dirty="0">
                <a:latin typeface="+mn-lt"/>
              </a:rPr>
              <a:t>Encode the categorical variable with color.</a:t>
            </a:r>
          </a:p>
          <a:p>
            <a:pPr marL="291600" lvl="1" indent="-291600">
              <a:buFont typeface="Arial" panose="020B0604020202020204" pitchFamily="34" charset="0"/>
              <a:buChar char="•"/>
            </a:pPr>
            <a:r>
              <a:rPr lang="en-US" sz="1800" noProof="0" dirty="0">
                <a:latin typeface="+mn-lt"/>
              </a:rPr>
              <a:t>Giving each point a distinct hue makes it easy to show its category.</a:t>
            </a:r>
          </a:p>
        </p:txBody>
      </p:sp>
      <p:sp>
        <p:nvSpPr>
          <p:cNvPr id="5" name="Content Placeholder 4">
            <a:extLst>
              <a:ext uri="{FF2B5EF4-FFF2-40B4-BE49-F238E27FC236}">
                <a16:creationId xmlns:a16="http://schemas.microsoft.com/office/drawing/2014/main" id="{7EF7E638-5680-4BF6-BDF1-F44A3E226394}"/>
              </a:ext>
            </a:extLst>
          </p:cNvPr>
          <p:cNvSpPr>
            <a:spLocks noGrp="1"/>
          </p:cNvSpPr>
          <p:nvPr>
            <p:ph idx="10"/>
          </p:nvPr>
        </p:nvSpPr>
        <p:spPr>
          <a:xfrm>
            <a:off x="457200" y="2514442"/>
            <a:ext cx="8229600" cy="1143000"/>
          </a:xfrm>
        </p:spPr>
        <p:txBody>
          <a:bodyPr>
            <a:normAutofit/>
          </a:bodyPr>
          <a:lstStyle/>
          <a:p>
            <a:pPr marL="0" indent="0">
              <a:buNone/>
            </a:pPr>
            <a:r>
              <a:rPr lang="en-US" sz="2000" noProof="0" dirty="0">
                <a:latin typeface="+mn-lt"/>
              </a:rPr>
              <a:t>This allows you to determine if the relationship between </a:t>
            </a:r>
            <a:r>
              <a:rPr lang="en-US" sz="2000" i="1" noProof="0" dirty="0">
                <a:latin typeface="+mn-lt"/>
              </a:rPr>
              <a:t>x</a:t>
            </a:r>
            <a:r>
              <a:rPr lang="en-US" sz="2000" noProof="0" dirty="0">
                <a:latin typeface="+mn-lt"/>
              </a:rPr>
              <a:t> and </a:t>
            </a:r>
            <a:r>
              <a:rPr lang="en-US" sz="2000" i="1" noProof="0" dirty="0">
                <a:latin typeface="+mn-lt"/>
              </a:rPr>
              <a:t>y</a:t>
            </a:r>
            <a:r>
              <a:rPr lang="en-US" sz="2000" noProof="0" dirty="0">
                <a:latin typeface="+mn-lt"/>
              </a:rPr>
              <a:t> differs across the values of the categorical variable.</a:t>
            </a:r>
          </a:p>
          <a:p>
            <a:pPr marL="0" indent="0">
              <a:buNone/>
            </a:pPr>
            <a:r>
              <a:rPr lang="en-US" sz="2000" noProof="0" dirty="0">
                <a:latin typeface="+mn-lt"/>
              </a:rPr>
              <a:t>Example: house prices and square footage by type in Punta </a:t>
            </a:r>
            <a:r>
              <a:rPr lang="en-US" sz="2000" noProof="0" dirty="0" err="1">
                <a:latin typeface="+mn-lt"/>
              </a:rPr>
              <a:t>Gorda</a:t>
            </a:r>
            <a:r>
              <a:rPr lang="en-US" sz="2000" noProof="0" dirty="0">
                <a:latin typeface="+mn-lt"/>
              </a:rPr>
              <a:t>.</a:t>
            </a:r>
          </a:p>
        </p:txBody>
      </p:sp>
      <p:pic>
        <p:nvPicPr>
          <p:cNvPr id="4" name="Picture 3" descr="A scatterplot showing Price (in $ 1,000s) versus Square fee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7145" y="3805968"/>
            <a:ext cx="3497310" cy="1765115"/>
          </a:xfrm>
          <a:prstGeom prst="rect">
            <a:avLst/>
          </a:prstGeom>
        </p:spPr>
      </p:pic>
      <p:sp>
        <p:nvSpPr>
          <p:cNvPr id="6"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5635212"/>
            <a:ext cx="8229600" cy="371557"/>
          </a:xfrm>
        </p:spPr>
        <p:txBody>
          <a:bodyPr>
            <a:normAutofit/>
          </a:bodyPr>
          <a:lstStyle/>
          <a:p>
            <a:pPr marL="0" indent="0" algn="ctr">
              <a:buNone/>
            </a:pPr>
            <a:r>
              <a:rPr lang="en-US" sz="1200" noProof="0" dirty="0">
                <a:latin typeface="+mn-lt"/>
                <a:hlinkClick r:id="rId4"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426419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0"/>
            <a:ext cx="8610600" cy="1200665"/>
          </a:xfrm>
        </p:spPr>
        <p:txBody>
          <a:bodyPr>
            <a:normAutofit/>
          </a:bodyPr>
          <a:lstStyle/>
          <a:p>
            <a:r>
              <a:rPr lang="en-US" noProof="0" dirty="0">
                <a:latin typeface="+mn-lt"/>
              </a:rPr>
              <a:t>2.4 More Data Visualization Methods </a:t>
            </a:r>
            <a:r>
              <a:rPr lang="en-US" sz="1000" noProof="0" dirty="0">
                <a:latin typeface="+mn-lt"/>
              </a:rPr>
              <a:t>4</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266700" y="1371600"/>
            <a:ext cx="8610600" cy="3962400"/>
          </a:xfrm>
        </p:spPr>
        <p:txBody>
          <a:bodyPr>
            <a:normAutofit/>
          </a:bodyPr>
          <a:lstStyle/>
          <a:p>
            <a:pPr marL="291600" indent="-291600">
              <a:spcBef>
                <a:spcPts val="1000"/>
              </a:spcBef>
            </a:pPr>
            <a:r>
              <a:rPr lang="en-US" sz="2600" noProof="0" dirty="0">
                <a:latin typeface="+mn-lt"/>
              </a:rPr>
              <a:t>A line chart displays a numerical variable as a series of consecutive observations connected by a line. </a:t>
            </a:r>
          </a:p>
          <a:p>
            <a:pPr marL="291600" indent="-291600">
              <a:spcBef>
                <a:spcPts val="1000"/>
              </a:spcBef>
            </a:pPr>
            <a:r>
              <a:rPr lang="en-US" sz="2600" noProof="0" dirty="0">
                <a:latin typeface="+mn-lt"/>
              </a:rPr>
              <a:t>A line chart is especially useful for tracking changes or trends over time. </a:t>
            </a:r>
          </a:p>
          <a:p>
            <a:pPr marL="291600" indent="-291600">
              <a:spcBef>
                <a:spcPts val="1000"/>
              </a:spcBef>
            </a:pPr>
            <a:r>
              <a:rPr lang="en-US" sz="2600" noProof="0" dirty="0">
                <a:latin typeface="+mn-lt"/>
              </a:rPr>
              <a:t>It is also easy for us to identify any major changes that happened in the past on a line chart. </a:t>
            </a:r>
          </a:p>
          <a:p>
            <a:pPr marL="291600" indent="-291600">
              <a:spcBef>
                <a:spcPts val="1000"/>
              </a:spcBef>
            </a:pPr>
            <a:r>
              <a:rPr lang="en-US" sz="2600" noProof="0" dirty="0">
                <a:latin typeface="+mn-lt"/>
              </a:rPr>
              <a:t>When multiple lines are plotted in the same chart, we can compare these observations on one or more dimensions.</a:t>
            </a:r>
          </a:p>
        </p:txBody>
      </p:sp>
    </p:spTree>
    <p:extLst>
      <p:ext uri="{BB962C8B-B14F-4D97-AF65-F5344CB8AC3E}">
        <p14:creationId xmlns:p14="http://schemas.microsoft.com/office/powerpoint/2010/main" val="2914193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0"/>
            <a:ext cx="8610600" cy="1200665"/>
          </a:xfrm>
        </p:spPr>
        <p:txBody>
          <a:bodyPr>
            <a:normAutofit/>
          </a:bodyPr>
          <a:lstStyle/>
          <a:p>
            <a:r>
              <a:rPr lang="en-US" noProof="0" dirty="0">
                <a:latin typeface="+mn-lt"/>
              </a:rPr>
              <a:t>2.4 More Data Visualization Methods </a:t>
            </a:r>
            <a:r>
              <a:rPr lang="en-US" sz="1000" noProof="0" dirty="0">
                <a:latin typeface="+mn-lt"/>
              </a:rPr>
              <a:t>5</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266700" y="1371600"/>
            <a:ext cx="8610600" cy="533400"/>
          </a:xfrm>
        </p:spPr>
        <p:txBody>
          <a:bodyPr>
            <a:normAutofit/>
          </a:bodyPr>
          <a:lstStyle/>
          <a:p>
            <a:pPr marL="291600" indent="-291600">
              <a:spcBef>
                <a:spcPts val="1000"/>
              </a:spcBef>
            </a:pPr>
            <a:r>
              <a:rPr lang="en-US" sz="2400" noProof="0" dirty="0">
                <a:latin typeface="+mn-lt"/>
              </a:rPr>
              <a:t>Example: monthly stock prices for Apple and Merck.</a:t>
            </a:r>
            <a:endParaRPr lang="en-US" sz="1600" noProof="0" dirty="0">
              <a:latin typeface="+mn-lt"/>
            </a:endParaRPr>
          </a:p>
        </p:txBody>
      </p:sp>
      <p:pic>
        <p:nvPicPr>
          <p:cNvPr id="4" name="Picture 3" descr="A graph showing monthly stock prices for Apple and Merck.">
            <a:extLst>
              <a:ext uri="{FF2B5EF4-FFF2-40B4-BE49-F238E27FC236}">
                <a16:creationId xmlns:a16="http://schemas.microsoft.com/office/drawing/2014/main" id="{BED4AAD5-8EB1-404C-8923-6005ABE81FB4}"/>
              </a:ext>
            </a:extLst>
          </p:cNvPr>
          <p:cNvPicPr>
            <a:picLocks noChangeAspect="1"/>
          </p:cNvPicPr>
          <p:nvPr/>
        </p:nvPicPr>
        <p:blipFill>
          <a:blip r:embed="rId2"/>
          <a:stretch>
            <a:fillRect/>
          </a:stretch>
        </p:blipFill>
        <p:spPr>
          <a:xfrm>
            <a:off x="888250" y="2062501"/>
            <a:ext cx="7291301" cy="3240578"/>
          </a:xfrm>
          <a:prstGeom prst="rect">
            <a:avLst/>
          </a:prstGeom>
        </p:spPr>
      </p:pic>
      <p:sp>
        <p:nvSpPr>
          <p:cNvPr id="5"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5635212"/>
            <a:ext cx="8229600" cy="371557"/>
          </a:xfrm>
        </p:spPr>
        <p:txBody>
          <a:bodyPr>
            <a:normAutofit/>
          </a:bodyPr>
          <a:lstStyle/>
          <a:p>
            <a:pPr marL="0" indent="0" algn="ctr">
              <a:buNone/>
            </a:pPr>
            <a:r>
              <a:rPr lang="en-US" sz="1200" noProof="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860647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0"/>
            <a:ext cx="8610600" cy="1200665"/>
          </a:xfrm>
        </p:spPr>
        <p:txBody>
          <a:bodyPr>
            <a:normAutofit/>
          </a:bodyPr>
          <a:lstStyle/>
          <a:p>
            <a:r>
              <a:rPr lang="en-US" noProof="0" dirty="0">
                <a:latin typeface="+mn-lt"/>
              </a:rPr>
              <a:t>2.5 A Stem-And-Leaf Diagram </a:t>
            </a:r>
            <a:r>
              <a:rPr lang="en-US" sz="1000" noProof="0" dirty="0">
                <a:latin typeface="+mn-lt"/>
              </a:rPr>
              <a:t>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266700" y="1371600"/>
            <a:ext cx="8610600" cy="4358346"/>
          </a:xfrm>
        </p:spPr>
        <p:txBody>
          <a:bodyPr>
            <a:normAutofit/>
          </a:bodyPr>
          <a:lstStyle/>
          <a:p>
            <a:pPr marL="0" indent="0">
              <a:buNone/>
            </a:pPr>
            <a:r>
              <a:rPr lang="en-US" sz="2600" noProof="0" dirty="0">
                <a:latin typeface="+mn-lt"/>
              </a:rPr>
              <a:t>A stem-and-leaf diagram provides another visual method for displaying a numerical variable.</a:t>
            </a:r>
          </a:p>
          <a:p>
            <a:pPr marL="0" indent="0">
              <a:buNone/>
            </a:pPr>
            <a:r>
              <a:rPr lang="en-US" sz="2600" noProof="0" dirty="0">
                <a:latin typeface="+mn-lt"/>
              </a:rPr>
              <a:t>It gives an overall picture of where the observations are centered and how they are dispersed from the center.</a:t>
            </a:r>
          </a:p>
          <a:p>
            <a:pPr marL="0" indent="0">
              <a:buNone/>
            </a:pPr>
            <a:r>
              <a:rPr lang="en-US" sz="2600" noProof="0" dirty="0">
                <a:latin typeface="+mn-lt"/>
              </a:rPr>
              <a:t>Separate each observation of a variable into two parts.</a:t>
            </a:r>
          </a:p>
          <a:p>
            <a:pPr marL="291600" lvl="1" indent="-291600">
              <a:spcBef>
                <a:spcPts val="1000"/>
              </a:spcBef>
              <a:buFont typeface="Arial" panose="020B0604020202020204" pitchFamily="34" charset="0"/>
              <a:buChar char="•"/>
            </a:pPr>
            <a:r>
              <a:rPr lang="en-US" sz="2400" noProof="0" dirty="0">
                <a:latin typeface="+mn-lt"/>
              </a:rPr>
              <a:t>Stem: left-most digits.</a:t>
            </a:r>
          </a:p>
          <a:p>
            <a:pPr marL="291600" lvl="1" indent="-291600">
              <a:spcBef>
                <a:spcPts val="1000"/>
              </a:spcBef>
              <a:buFont typeface="Arial" panose="020B0604020202020204" pitchFamily="34" charset="0"/>
              <a:buChar char="•"/>
            </a:pPr>
            <a:r>
              <a:rPr lang="en-US" sz="2400" noProof="0" dirty="0">
                <a:latin typeface="+mn-lt"/>
              </a:rPr>
              <a:t>Leaf: the last digit.</a:t>
            </a:r>
          </a:p>
        </p:txBody>
      </p:sp>
    </p:spTree>
    <p:extLst>
      <p:ext uri="{BB962C8B-B14F-4D97-AF65-F5344CB8AC3E}">
        <p14:creationId xmlns:p14="http://schemas.microsoft.com/office/powerpoint/2010/main" val="4264543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a:spLocks noGrp="1"/>
          </p:cNvSpPr>
          <p:nvPr>
            <p:ph type="title"/>
          </p:nvPr>
        </p:nvSpPr>
        <p:spPr/>
        <p:txBody>
          <a:bodyPr>
            <a:noAutofit/>
          </a:bodyPr>
          <a:lstStyle/>
          <a:p>
            <a:pPr eaLnBrk="1" hangingPunct="1"/>
            <a:r>
              <a:rPr lang="en-US" sz="3600" noProof="0" dirty="0">
                <a:solidFill>
                  <a:srgbClr val="1F4984"/>
                </a:solidFill>
                <a:latin typeface="+mn-lt"/>
              </a:rPr>
              <a:t>Introductory Case: House Prices in Punta </a:t>
            </a:r>
            <a:r>
              <a:rPr lang="en-US" sz="3600" noProof="0" dirty="0" err="1">
                <a:solidFill>
                  <a:srgbClr val="1F4984"/>
                </a:solidFill>
                <a:latin typeface="+mn-lt"/>
              </a:rPr>
              <a:t>Gorda</a:t>
            </a:r>
            <a:r>
              <a:rPr lang="en-US" sz="3600" noProof="0" dirty="0">
                <a:solidFill>
                  <a:srgbClr val="1F4984"/>
                </a:solidFill>
                <a:latin typeface="+mn-lt"/>
              </a:rPr>
              <a:t> </a:t>
            </a:r>
            <a:r>
              <a:rPr lang="en-US" sz="1000" noProof="0" dirty="0">
                <a:solidFill>
                  <a:srgbClr val="1F4984"/>
                </a:solidFill>
                <a:latin typeface="+mn-lt"/>
              </a:rPr>
              <a:t>1</a:t>
            </a:r>
          </a:p>
        </p:txBody>
      </p:sp>
      <p:sp>
        <p:nvSpPr>
          <p:cNvPr id="3" name="Content Placeholder 2"/>
          <p:cNvSpPr>
            <a:spLocks noGrp="1"/>
          </p:cNvSpPr>
          <p:nvPr>
            <p:ph idx="1"/>
          </p:nvPr>
        </p:nvSpPr>
        <p:spPr>
          <a:xfrm>
            <a:off x="451022" y="1488988"/>
            <a:ext cx="8388178" cy="720812"/>
          </a:xfrm>
        </p:spPr>
        <p:txBody>
          <a:bodyPr>
            <a:normAutofit fontScale="92500" lnSpcReduction="10000"/>
          </a:bodyPr>
          <a:lstStyle/>
          <a:p>
            <a:pPr marL="291600" indent="-291600" eaLnBrk="1" hangingPunct="1">
              <a:spcBef>
                <a:spcPts val="1000"/>
              </a:spcBef>
              <a:defRPr/>
            </a:pPr>
            <a:r>
              <a:rPr lang="en-US" sz="2400" noProof="0" dirty="0">
                <a:latin typeface="+mn-lt"/>
              </a:rPr>
              <a:t>A relocation specialist for a real estate firm gathers recent house sales data for a client.</a:t>
            </a:r>
          </a:p>
        </p:txBody>
      </p:sp>
      <p:graphicFrame>
        <p:nvGraphicFramePr>
          <p:cNvPr id="2" name="Table 3">
            <a:extLst>
              <a:ext uri="{FF2B5EF4-FFF2-40B4-BE49-F238E27FC236}">
                <a16:creationId xmlns:a16="http://schemas.microsoft.com/office/drawing/2014/main" id="{E621C67F-5F6D-4F62-93C9-0904BF78C8C5}"/>
              </a:ext>
            </a:extLst>
          </p:cNvPr>
          <p:cNvGraphicFramePr>
            <a:graphicFrameLocks noGrp="1"/>
          </p:cNvGraphicFramePr>
          <p:nvPr>
            <p:extLst>
              <p:ext uri="{D42A27DB-BD31-4B8C-83A1-F6EECF244321}">
                <p14:modId xmlns:p14="http://schemas.microsoft.com/office/powerpoint/2010/main" val="1325225620"/>
              </p:ext>
            </p:extLst>
          </p:nvPr>
        </p:nvGraphicFramePr>
        <p:xfrm>
          <a:off x="1066800" y="2325740"/>
          <a:ext cx="6553199" cy="1702700"/>
        </p:xfrm>
        <a:graphic>
          <a:graphicData uri="http://schemas.openxmlformats.org/drawingml/2006/table">
            <a:tbl>
              <a:tblPr firstRow="1" bandRow="1">
                <a:tableStyleId>{5C22544A-7EE6-4342-B048-85BDC9FD1C3A}</a:tableStyleId>
              </a:tblPr>
              <a:tblGrid>
                <a:gridCol w="1328057">
                  <a:extLst>
                    <a:ext uri="{9D8B030D-6E8A-4147-A177-3AD203B41FA5}">
                      <a16:colId xmlns:a16="http://schemas.microsoft.com/office/drawing/2014/main" val="3883823704"/>
                    </a:ext>
                  </a:extLst>
                </a:gridCol>
                <a:gridCol w="870857">
                  <a:extLst>
                    <a:ext uri="{9D8B030D-6E8A-4147-A177-3AD203B41FA5}">
                      <a16:colId xmlns:a16="http://schemas.microsoft.com/office/drawing/2014/main" val="3407891523"/>
                    </a:ext>
                  </a:extLst>
                </a:gridCol>
                <a:gridCol w="870857">
                  <a:extLst>
                    <a:ext uri="{9D8B030D-6E8A-4147-A177-3AD203B41FA5}">
                      <a16:colId xmlns:a16="http://schemas.microsoft.com/office/drawing/2014/main" val="2855507932"/>
                    </a:ext>
                  </a:extLst>
                </a:gridCol>
                <a:gridCol w="870857">
                  <a:extLst>
                    <a:ext uri="{9D8B030D-6E8A-4147-A177-3AD203B41FA5}">
                      <a16:colId xmlns:a16="http://schemas.microsoft.com/office/drawing/2014/main" val="2221077187"/>
                    </a:ext>
                  </a:extLst>
                </a:gridCol>
                <a:gridCol w="870857">
                  <a:extLst>
                    <a:ext uri="{9D8B030D-6E8A-4147-A177-3AD203B41FA5}">
                      <a16:colId xmlns:a16="http://schemas.microsoft.com/office/drawing/2014/main" val="582047873"/>
                    </a:ext>
                  </a:extLst>
                </a:gridCol>
                <a:gridCol w="870857">
                  <a:extLst>
                    <a:ext uri="{9D8B030D-6E8A-4147-A177-3AD203B41FA5}">
                      <a16:colId xmlns:a16="http://schemas.microsoft.com/office/drawing/2014/main" val="970600115"/>
                    </a:ext>
                  </a:extLst>
                </a:gridCol>
                <a:gridCol w="870857">
                  <a:extLst>
                    <a:ext uri="{9D8B030D-6E8A-4147-A177-3AD203B41FA5}">
                      <a16:colId xmlns:a16="http://schemas.microsoft.com/office/drawing/2014/main" val="776692154"/>
                    </a:ext>
                  </a:extLst>
                </a:gridCol>
              </a:tblGrid>
              <a:tr h="188860">
                <a:tc>
                  <a:txBody>
                    <a:bodyPr/>
                    <a:lstStyle/>
                    <a:p>
                      <a:pPr algn="ctr"/>
                      <a:r>
                        <a:rPr lang="en-US" sz="1600" dirty="0"/>
                        <a:t>Transaction</a:t>
                      </a:r>
                    </a:p>
                  </a:txBody>
                  <a:tcPr>
                    <a:solidFill>
                      <a:schemeClr val="accent1">
                        <a:lumMod val="50000"/>
                      </a:schemeClr>
                    </a:solidFill>
                  </a:tcPr>
                </a:tc>
                <a:tc>
                  <a:txBody>
                    <a:bodyPr/>
                    <a:lstStyle/>
                    <a:p>
                      <a:pPr algn="ctr"/>
                      <a:r>
                        <a:rPr lang="en-US" sz="1600" dirty="0"/>
                        <a:t>Price</a:t>
                      </a:r>
                    </a:p>
                  </a:txBody>
                  <a:tcPr>
                    <a:solidFill>
                      <a:schemeClr val="accent1">
                        <a:lumMod val="50000"/>
                      </a:schemeClr>
                    </a:solidFill>
                  </a:tcPr>
                </a:tc>
                <a:tc>
                  <a:txBody>
                    <a:bodyPr/>
                    <a:lstStyle/>
                    <a:p>
                      <a:pPr algn="ctr"/>
                      <a:r>
                        <a:rPr lang="en-US" sz="1600" dirty="0" err="1"/>
                        <a:t>Sqft</a:t>
                      </a:r>
                      <a:endParaRPr lang="en-US" sz="1600" dirty="0"/>
                    </a:p>
                  </a:txBody>
                  <a:tcPr>
                    <a:solidFill>
                      <a:schemeClr val="accent1">
                        <a:lumMod val="50000"/>
                      </a:schemeClr>
                    </a:solidFill>
                  </a:tcPr>
                </a:tc>
                <a:tc>
                  <a:txBody>
                    <a:bodyPr/>
                    <a:lstStyle/>
                    <a:p>
                      <a:pPr algn="ctr"/>
                      <a:r>
                        <a:rPr lang="en-US" sz="1600" dirty="0"/>
                        <a:t>Beds</a:t>
                      </a:r>
                    </a:p>
                  </a:txBody>
                  <a:tcPr>
                    <a:solidFill>
                      <a:schemeClr val="accent1">
                        <a:lumMod val="50000"/>
                      </a:schemeClr>
                    </a:solidFill>
                  </a:tcPr>
                </a:tc>
                <a:tc>
                  <a:txBody>
                    <a:bodyPr/>
                    <a:lstStyle/>
                    <a:p>
                      <a:pPr algn="ctr"/>
                      <a:r>
                        <a:rPr lang="en-US" sz="1600" dirty="0"/>
                        <a:t>Baths</a:t>
                      </a:r>
                    </a:p>
                  </a:txBody>
                  <a:tcPr>
                    <a:solidFill>
                      <a:schemeClr val="accent1">
                        <a:lumMod val="50000"/>
                      </a:schemeClr>
                    </a:solidFill>
                  </a:tcPr>
                </a:tc>
                <a:tc>
                  <a:txBody>
                    <a:bodyPr/>
                    <a:lstStyle/>
                    <a:p>
                      <a:pPr algn="ctr"/>
                      <a:r>
                        <a:rPr lang="en-US" sz="1600" dirty="0"/>
                        <a:t>Built</a:t>
                      </a:r>
                    </a:p>
                  </a:txBody>
                  <a:tcPr>
                    <a:solidFill>
                      <a:schemeClr val="accent1">
                        <a:lumMod val="50000"/>
                      </a:schemeClr>
                    </a:solidFill>
                  </a:tcPr>
                </a:tc>
                <a:tc>
                  <a:txBody>
                    <a:bodyPr/>
                    <a:lstStyle/>
                    <a:p>
                      <a:pPr algn="ctr"/>
                      <a:r>
                        <a:rPr lang="en-US" sz="1600" dirty="0"/>
                        <a:t>Type</a:t>
                      </a:r>
                    </a:p>
                  </a:txBody>
                  <a:tcPr>
                    <a:solidFill>
                      <a:schemeClr val="accent1">
                        <a:lumMod val="50000"/>
                      </a:schemeClr>
                    </a:solidFill>
                  </a:tcPr>
                </a:tc>
                <a:extLst>
                  <a:ext uri="{0D108BD9-81ED-4DB2-BD59-A6C34878D82A}">
                    <a16:rowId xmlns:a16="http://schemas.microsoft.com/office/drawing/2014/main" val="2327930163"/>
                  </a:ext>
                </a:extLst>
              </a:tr>
              <a:tr h="0">
                <a:tc>
                  <a:txBody>
                    <a:bodyPr/>
                    <a:lstStyle/>
                    <a:p>
                      <a:pPr algn="ctr"/>
                      <a:r>
                        <a:rPr lang="en-US" sz="1600" dirty="0"/>
                        <a:t>1</a:t>
                      </a:r>
                    </a:p>
                  </a:txBody>
                  <a:tcPr/>
                </a:tc>
                <a:tc>
                  <a:txBody>
                    <a:bodyPr/>
                    <a:lstStyle/>
                    <a:p>
                      <a:pPr algn="ctr"/>
                      <a:r>
                        <a:rPr lang="en-US" sz="1600" dirty="0"/>
                        <a:t>200</a:t>
                      </a:r>
                    </a:p>
                  </a:txBody>
                  <a:tcPr/>
                </a:tc>
                <a:tc>
                  <a:txBody>
                    <a:bodyPr/>
                    <a:lstStyle/>
                    <a:p>
                      <a:pPr algn="ctr"/>
                      <a:r>
                        <a:rPr lang="en-US" sz="1600" dirty="0"/>
                        <a:t>1684</a:t>
                      </a:r>
                    </a:p>
                  </a:txBody>
                  <a:tcPr/>
                </a:tc>
                <a:tc>
                  <a:txBody>
                    <a:bodyPr/>
                    <a:lstStyle/>
                    <a:p>
                      <a:pPr algn="ctr"/>
                      <a:r>
                        <a:rPr lang="en-US" sz="1600" dirty="0"/>
                        <a:t>3</a:t>
                      </a:r>
                    </a:p>
                  </a:txBody>
                  <a:tcPr/>
                </a:tc>
                <a:tc>
                  <a:txBody>
                    <a:bodyPr/>
                    <a:lstStyle/>
                    <a:p>
                      <a:pPr algn="ctr"/>
                      <a:r>
                        <a:rPr lang="en-US" sz="1600" dirty="0"/>
                        <a:t>2</a:t>
                      </a:r>
                    </a:p>
                  </a:txBody>
                  <a:tcPr/>
                </a:tc>
                <a:tc>
                  <a:txBody>
                    <a:bodyPr/>
                    <a:lstStyle/>
                    <a:p>
                      <a:pPr algn="ctr"/>
                      <a:r>
                        <a:rPr lang="en-US" sz="1600" dirty="0"/>
                        <a:t>2005</a:t>
                      </a:r>
                    </a:p>
                  </a:txBody>
                  <a:tcPr/>
                </a:tc>
                <a:tc>
                  <a:txBody>
                    <a:bodyPr/>
                    <a:lstStyle/>
                    <a:p>
                      <a:pPr algn="ctr"/>
                      <a:r>
                        <a:rPr lang="en-US" sz="1600" dirty="0"/>
                        <a:t>Single</a:t>
                      </a:r>
                    </a:p>
                  </a:txBody>
                  <a:tcPr/>
                </a:tc>
                <a:extLst>
                  <a:ext uri="{0D108BD9-81ED-4DB2-BD59-A6C34878D82A}">
                    <a16:rowId xmlns:a16="http://schemas.microsoft.com/office/drawing/2014/main" val="3816960070"/>
                  </a:ext>
                </a:extLst>
              </a:tr>
              <a:tr h="127900">
                <a:tc>
                  <a:txBody>
                    <a:bodyPr/>
                    <a:lstStyle/>
                    <a:p>
                      <a:pPr algn="ctr"/>
                      <a:r>
                        <a:rPr lang="en-US" sz="1600" dirty="0"/>
                        <a:t>2</a:t>
                      </a:r>
                    </a:p>
                  </a:txBody>
                  <a:tcPr/>
                </a:tc>
                <a:tc>
                  <a:txBody>
                    <a:bodyPr/>
                    <a:lstStyle/>
                    <a:p>
                      <a:pPr algn="ctr"/>
                      <a:r>
                        <a:rPr lang="en-US" sz="1600" dirty="0"/>
                        <a:t>435</a:t>
                      </a:r>
                    </a:p>
                  </a:txBody>
                  <a:tcPr/>
                </a:tc>
                <a:tc>
                  <a:txBody>
                    <a:bodyPr/>
                    <a:lstStyle/>
                    <a:p>
                      <a:pPr algn="ctr"/>
                      <a:r>
                        <a:rPr lang="en-US" sz="1600" dirty="0"/>
                        <a:t>2358</a:t>
                      </a:r>
                    </a:p>
                  </a:txBody>
                  <a:tcPr/>
                </a:tc>
                <a:tc>
                  <a:txBody>
                    <a:bodyPr/>
                    <a:lstStyle/>
                    <a:p>
                      <a:pPr algn="ctr"/>
                      <a:r>
                        <a:rPr lang="en-US" sz="1600" dirty="0"/>
                        <a:t>3</a:t>
                      </a:r>
                    </a:p>
                  </a:txBody>
                  <a:tcPr/>
                </a:tc>
                <a:tc>
                  <a:txBody>
                    <a:bodyPr/>
                    <a:lstStyle/>
                    <a:p>
                      <a:pPr algn="ctr"/>
                      <a:r>
                        <a:rPr lang="en-US" sz="1600" dirty="0"/>
                        <a:t>2.5</a:t>
                      </a:r>
                    </a:p>
                  </a:txBody>
                  <a:tcPr/>
                </a:tc>
                <a:tc>
                  <a:txBody>
                    <a:bodyPr/>
                    <a:lstStyle/>
                    <a:p>
                      <a:pPr algn="ctr"/>
                      <a:r>
                        <a:rPr lang="en-US" sz="1600" dirty="0"/>
                        <a:t>2017</a:t>
                      </a:r>
                    </a:p>
                  </a:txBody>
                  <a:tcPr/>
                </a:tc>
                <a:tc>
                  <a:txBody>
                    <a:bodyPr/>
                    <a:lstStyle/>
                    <a:p>
                      <a:pPr algn="ctr"/>
                      <a:r>
                        <a:rPr lang="en-US" sz="1600" dirty="0"/>
                        <a:t>Single</a:t>
                      </a:r>
                    </a:p>
                  </a:txBody>
                  <a:tcPr/>
                </a:tc>
                <a:extLst>
                  <a:ext uri="{0D108BD9-81ED-4DB2-BD59-A6C34878D82A}">
                    <a16:rowId xmlns:a16="http://schemas.microsoft.com/office/drawing/2014/main" val="2500893093"/>
                  </a:ext>
                </a:extLst>
              </a:tr>
              <a:tr h="326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a:t>
                      </a: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vert="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t>
                      </a:r>
                    </a:p>
                  </a:txBody>
                  <a:tcPr vert="vert" anchor="ctr"/>
                </a:tc>
                <a:extLst>
                  <a:ext uri="{0D108BD9-81ED-4DB2-BD59-A6C34878D82A}">
                    <a16:rowId xmlns:a16="http://schemas.microsoft.com/office/drawing/2014/main" val="2789386226"/>
                  </a:ext>
                </a:extLst>
              </a:tr>
              <a:tr h="370840">
                <a:tc>
                  <a:txBody>
                    <a:bodyPr/>
                    <a:lstStyle/>
                    <a:p>
                      <a:pPr algn="ctr"/>
                      <a:r>
                        <a:rPr lang="en-US" sz="1600" dirty="0"/>
                        <a:t>40</a:t>
                      </a:r>
                    </a:p>
                  </a:txBody>
                  <a:tcPr/>
                </a:tc>
                <a:tc>
                  <a:txBody>
                    <a:bodyPr/>
                    <a:lstStyle/>
                    <a:p>
                      <a:pPr algn="ctr"/>
                      <a:r>
                        <a:rPr lang="en-US" sz="1600" dirty="0"/>
                        <a:t>192</a:t>
                      </a:r>
                    </a:p>
                  </a:txBody>
                  <a:tcPr/>
                </a:tc>
                <a:tc>
                  <a:txBody>
                    <a:bodyPr/>
                    <a:lstStyle/>
                    <a:p>
                      <a:pPr algn="ctr"/>
                      <a:r>
                        <a:rPr lang="en-US" sz="1600" dirty="0"/>
                        <a:t>1154</a:t>
                      </a:r>
                    </a:p>
                  </a:txBody>
                  <a:tcPr/>
                </a:tc>
                <a:tc>
                  <a:txBody>
                    <a:bodyPr/>
                    <a:lstStyle/>
                    <a:p>
                      <a:pPr algn="ctr"/>
                      <a:r>
                        <a:rPr lang="en-US" sz="1600" dirty="0"/>
                        <a:t>2</a:t>
                      </a:r>
                    </a:p>
                  </a:txBody>
                  <a:tcPr/>
                </a:tc>
                <a:tc>
                  <a:txBody>
                    <a:bodyPr/>
                    <a:lstStyle/>
                    <a:p>
                      <a:pPr algn="ctr"/>
                      <a:r>
                        <a:rPr lang="en-US" sz="1600" dirty="0"/>
                        <a:t>2</a:t>
                      </a:r>
                    </a:p>
                  </a:txBody>
                  <a:tcPr/>
                </a:tc>
                <a:tc>
                  <a:txBody>
                    <a:bodyPr/>
                    <a:lstStyle/>
                    <a:p>
                      <a:pPr algn="ctr"/>
                      <a:r>
                        <a:rPr lang="en-US" sz="1600" dirty="0"/>
                        <a:t>2019</a:t>
                      </a:r>
                    </a:p>
                  </a:txBody>
                  <a:tcPr/>
                </a:tc>
                <a:tc>
                  <a:txBody>
                    <a:bodyPr/>
                    <a:lstStyle/>
                    <a:p>
                      <a:pPr algn="ctr"/>
                      <a:r>
                        <a:rPr lang="en-US" sz="1600" dirty="0"/>
                        <a:t>Condo</a:t>
                      </a:r>
                    </a:p>
                  </a:txBody>
                  <a:tcPr/>
                </a:tc>
                <a:extLst>
                  <a:ext uri="{0D108BD9-81ED-4DB2-BD59-A6C34878D82A}">
                    <a16:rowId xmlns:a16="http://schemas.microsoft.com/office/drawing/2014/main" val="1240409172"/>
                  </a:ext>
                </a:extLst>
              </a:tr>
            </a:tbl>
          </a:graphicData>
        </a:graphic>
      </p:graphicFrame>
      <p:sp>
        <p:nvSpPr>
          <p:cNvPr id="5" name="Content Placeholder 4">
            <a:extLst>
              <a:ext uri="{FF2B5EF4-FFF2-40B4-BE49-F238E27FC236}">
                <a16:creationId xmlns:a16="http://schemas.microsoft.com/office/drawing/2014/main" id="{CCD7188C-94EC-4149-8882-2322DA4286AE}"/>
              </a:ext>
            </a:extLst>
          </p:cNvPr>
          <p:cNvSpPr>
            <a:spLocks noGrp="1"/>
          </p:cNvSpPr>
          <p:nvPr>
            <p:ph idx="10"/>
          </p:nvPr>
        </p:nvSpPr>
        <p:spPr>
          <a:xfrm>
            <a:off x="457200" y="4131129"/>
            <a:ext cx="8382000" cy="1828800"/>
          </a:xfrm>
        </p:spPr>
        <p:txBody>
          <a:bodyPr>
            <a:normAutofit/>
          </a:bodyPr>
          <a:lstStyle/>
          <a:p>
            <a:pPr marL="291600" indent="-291600">
              <a:lnSpc>
                <a:spcPct val="110000"/>
              </a:lnSpc>
              <a:spcBef>
                <a:spcPts val="1000"/>
              </a:spcBef>
              <a:defRPr/>
            </a:pPr>
            <a:r>
              <a:rPr lang="en-US" sz="2200" noProof="0" dirty="0">
                <a:latin typeface="+mn-lt"/>
              </a:rPr>
              <a:t>Use the sample information to:</a:t>
            </a:r>
          </a:p>
          <a:p>
            <a:pPr marL="774000" lvl="1" indent="-403200">
              <a:spcBef>
                <a:spcPts val="1000"/>
              </a:spcBef>
              <a:buFont typeface="+mj-lt"/>
              <a:buAutoNum type="arabicPeriod"/>
              <a:defRPr/>
            </a:pPr>
            <a:r>
              <a:rPr lang="en-US" sz="2000" noProof="0" dirty="0">
                <a:latin typeface="+mn-lt"/>
              </a:rPr>
              <a:t>Make summary statements concerning the range of house prices.</a:t>
            </a:r>
          </a:p>
          <a:p>
            <a:pPr marL="774000" lvl="1" indent="-403200">
              <a:spcBef>
                <a:spcPts val="1000"/>
              </a:spcBef>
              <a:buFont typeface="+mj-lt"/>
              <a:buAutoNum type="arabicPeriod"/>
              <a:defRPr/>
            </a:pPr>
            <a:r>
              <a:rPr lang="en-US" sz="2000" noProof="0" dirty="0">
                <a:latin typeface="+mn-lt"/>
              </a:rPr>
              <a:t>Comment on where house prices tend to cluster.</a:t>
            </a:r>
          </a:p>
          <a:p>
            <a:pPr marL="774000" lvl="1" indent="-403200">
              <a:spcBef>
                <a:spcPts val="1000"/>
              </a:spcBef>
              <a:buFont typeface="+mj-lt"/>
              <a:buAutoNum type="arabicPeriod"/>
              <a:defRPr/>
            </a:pPr>
            <a:r>
              <a:rPr lang="en-US" sz="2000" noProof="0" dirty="0">
                <a:latin typeface="+mn-lt"/>
              </a:rPr>
              <a:t>Examine the relationship between a house price and its size.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a:xfrm>
            <a:off x="228600" y="0"/>
            <a:ext cx="8610600" cy="1200665"/>
          </a:xfrm>
        </p:spPr>
        <p:txBody>
          <a:bodyPr>
            <a:normAutofit/>
          </a:bodyPr>
          <a:lstStyle/>
          <a:p>
            <a:r>
              <a:rPr lang="en-US" noProof="0" dirty="0">
                <a:latin typeface="+mn-lt"/>
              </a:rPr>
              <a:t>2.5 A Stem-And-Leaf Diagram </a:t>
            </a:r>
            <a:r>
              <a:rPr lang="en-US" sz="1000" noProof="0" dirty="0">
                <a:latin typeface="+mn-lt"/>
              </a:rPr>
              <a:t>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266700" y="1371600"/>
            <a:ext cx="8610600" cy="609600"/>
          </a:xfrm>
        </p:spPr>
        <p:txBody>
          <a:bodyPr>
            <a:normAutofit/>
          </a:bodyPr>
          <a:lstStyle/>
          <a:p>
            <a:pPr marL="291600" indent="-291600">
              <a:spcBef>
                <a:spcPts val="1000"/>
              </a:spcBef>
            </a:pPr>
            <a:r>
              <a:rPr lang="en-US" sz="2800" noProof="0" dirty="0">
                <a:latin typeface="+mn-lt"/>
              </a:rPr>
              <a:t>Example: age of the wealthiest people in the world.</a:t>
            </a:r>
            <a:endParaRPr lang="en-US" sz="2400" noProof="0" dirty="0">
              <a:latin typeface="+mn-lt"/>
            </a:endParaRPr>
          </a:p>
        </p:txBody>
      </p:sp>
      <p:pic>
        <p:nvPicPr>
          <p:cNvPr id="4" name="Picture 3" descr="A stem and leaf diagram for age of the wealthiest people in the world. The diagram is plotted across three panels A B C. ">
            <a:extLst>
              <a:ext uri="{FF2B5EF4-FFF2-40B4-BE49-F238E27FC236}">
                <a16:creationId xmlns:a16="http://schemas.microsoft.com/office/drawing/2014/main" id="{F57847F5-B380-2447-9431-B9F36385C01D}"/>
              </a:ext>
            </a:extLst>
          </p:cNvPr>
          <p:cNvPicPr>
            <a:picLocks noChangeAspect="1"/>
          </p:cNvPicPr>
          <p:nvPr/>
        </p:nvPicPr>
        <p:blipFill>
          <a:blip r:embed="rId2"/>
          <a:stretch>
            <a:fillRect/>
          </a:stretch>
        </p:blipFill>
        <p:spPr>
          <a:xfrm>
            <a:off x="736600" y="2514600"/>
            <a:ext cx="7670800" cy="2603500"/>
          </a:xfrm>
          <a:prstGeom prst="rect">
            <a:avLst/>
          </a:prstGeom>
        </p:spPr>
      </p:pic>
      <p:sp>
        <p:nvSpPr>
          <p:cNvPr id="5" name="Content Placeholder 4">
            <a:extLst>
              <a:ext uri="{FF2B5EF4-FFF2-40B4-BE49-F238E27FC236}">
                <a16:creationId xmlns:a16="http://schemas.microsoft.com/office/drawing/2014/main" id="{2A227362-0B85-46AA-B3A9-C1984A3A86D0}"/>
              </a:ext>
            </a:extLst>
          </p:cNvPr>
          <p:cNvSpPr>
            <a:spLocks noGrp="1"/>
          </p:cNvSpPr>
          <p:nvPr>
            <p:ph idx="10"/>
          </p:nvPr>
        </p:nvSpPr>
        <p:spPr>
          <a:xfrm>
            <a:off x="457200" y="5635212"/>
            <a:ext cx="8229600" cy="371557"/>
          </a:xfrm>
        </p:spPr>
        <p:txBody>
          <a:bodyPr>
            <a:normAutofit/>
          </a:bodyPr>
          <a:lstStyle/>
          <a:p>
            <a:pPr marL="0" indent="0" algn="ctr">
              <a:buNone/>
            </a:pPr>
            <a:r>
              <a:rPr lang="en-US" sz="1200" noProof="0" dirty="0">
                <a:latin typeface="+mn-lt"/>
                <a:hlinkClick r:id="rId3"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3272824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B5B9-B8DE-4878-8595-6CACE75D70BB}"/>
              </a:ext>
            </a:extLst>
          </p:cNvPr>
          <p:cNvSpPr>
            <a:spLocks noGrp="1"/>
          </p:cNvSpPr>
          <p:nvPr>
            <p:ph type="ctrTitle"/>
          </p:nvPr>
        </p:nvSpPr>
        <p:spPr/>
        <p:txBody>
          <a:bodyPr/>
          <a:lstStyle/>
          <a:p>
            <a:r>
              <a:rPr lang="en-US" noProof="0" dirty="0"/>
              <a:t>End of Main Content</a:t>
            </a:r>
          </a:p>
        </p:txBody>
      </p:sp>
      <p:sp>
        <p:nvSpPr>
          <p:cNvPr id="3" name="Content Placeholder 2">
            <a:extLst>
              <a:ext uri="{FF2B5EF4-FFF2-40B4-BE49-F238E27FC236}">
                <a16:creationId xmlns:a16="http://schemas.microsoft.com/office/drawing/2014/main" id="{A848E35C-E51F-42B1-8E56-9AA70D145414}"/>
              </a:ext>
            </a:extLst>
          </p:cNvPr>
          <p:cNvSpPr>
            <a:spLocks noGrp="1"/>
          </p:cNvSpPr>
          <p:nvPr>
            <p:ph sz="quarter" idx="10"/>
          </p:nvPr>
        </p:nvSpPr>
        <p:spPr>
          <a:xfrm>
            <a:off x="762000" y="6172200"/>
            <a:ext cx="7623175" cy="533400"/>
          </a:xfrm>
        </p:spPr>
        <p:txBody>
          <a:bodyPr>
            <a:normAutofit/>
          </a:bodyPr>
          <a:lstStyle/>
          <a:p>
            <a:pPr marL="0" indent="0" algn="ctr">
              <a:lnSpc>
                <a:spcPct val="120000"/>
              </a:lnSpc>
              <a:buNone/>
            </a:pPr>
            <a:r>
              <a:rPr lang="en-US" sz="1200" dirty="0"/>
              <a:t>Copyright 2022 © McGraw Hill LLC. All rights reserved. No reproduction or distribution without the prior written consent of McGraw Hill LLC.</a:t>
            </a:r>
          </a:p>
        </p:txBody>
      </p:sp>
    </p:spTree>
    <p:extLst>
      <p:ext uri="{BB962C8B-B14F-4D97-AF65-F5344CB8AC3E}">
        <p14:creationId xmlns:p14="http://schemas.microsoft.com/office/powerpoint/2010/main" val="368013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895600"/>
            <a:ext cx="8229600" cy="1143000"/>
          </a:xfrm>
        </p:spPr>
        <p:txBody>
          <a:bodyPr>
            <a:normAutofit fontScale="90000"/>
          </a:bodyPr>
          <a:lstStyle/>
          <a:p>
            <a:r>
              <a:rPr lang="en-US" noProof="0" dirty="0"/>
              <a:t>Accessibility Content: Text Alternatives for Images</a:t>
            </a:r>
            <a:endParaRPr lang="en-US" sz="1100" noProof="0" dirty="0">
              <a:latin typeface="+mn-lt"/>
            </a:endParaRPr>
          </a:p>
        </p:txBody>
      </p:sp>
    </p:spTree>
    <p:extLst>
      <p:ext uri="{BB962C8B-B14F-4D97-AF65-F5344CB8AC3E}">
        <p14:creationId xmlns:p14="http://schemas.microsoft.com/office/powerpoint/2010/main" val="3702857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4</a:t>
            </a:r>
            <a:r>
              <a:rPr lang="en-US" noProof="0" dirty="0">
                <a:latin typeface="+mn-lt"/>
              </a:rPr>
              <a:t> – Text Alternative</a:t>
            </a:r>
            <a:endParaRPr lang="en-US" sz="1100" noProof="0" dirty="0">
              <a:latin typeface="+mn-lt"/>
            </a:endParaRP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Analyst, Diplomat, Explorer, and Sentinel under each bar and the vertical axis is labeled Relative Frequency. The vertical axis ranges from 0 to 0.5. The bar Analyst shows 0.116, Diplomat shows 0.324, Explorer shows a peak of 0.404, and Sentinel falls down to 0.156. All values are approximated.</a:t>
            </a:r>
          </a:p>
          <a:p>
            <a:pPr marL="0" indent="0">
              <a:buNone/>
            </a:pPr>
            <a:r>
              <a:rPr lang="en-US" sz="2400" noProof="0" dirty="0">
                <a:latin typeface="+mn-lt"/>
              </a:rPr>
              <a:t>A pie chart shows the relative frequency of each category for a categorical variable. Sentinel shows 16%, Analyst shows 12%, Diplomat shows 32%, and Explorer covers with the highest frequency of 40%.</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363878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5</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In the first graph, horizontal axis is labeled First quarter and vertical axis is labeled Price/barrel ($). The vertical axis ranges from 75 to 325. The graph shows a compressed line which starts at 90 with slight increase in price at 105 and ends at 110. In the second graph, horizontal axis is labeled First Quarter and vertical axis is labeled Price/barrel ($). The vertical axis ranges from 80 to 110. The graph shows a line curve with several crests and troughs. The curve starts at 92 and trends with a fall at 83 and again rises with a peak at 105 and ends at 108. All values are approximated.</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267685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6</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lnSpcReduction="10000"/>
          </a:bodyPr>
          <a:lstStyle/>
          <a:p>
            <a:pPr marL="0" indent="0">
              <a:buNone/>
            </a:pPr>
            <a:r>
              <a:rPr lang="en-US" sz="2400" noProof="0" dirty="0">
                <a:latin typeface="+mn-lt"/>
              </a:rPr>
              <a:t>In the first graph, vertical axis is labeled Stock price ($). The horizontal axis ranges from Apr 4 to Apr 8 and the vertical axis ranges from 59.00 to 60.40. The graph shows a decreasing curve starts at (Apr 3, 60.15) and falls directly at (Apr 5, 59.80). The curve further falls at (Apr 6, 59.50) and ends at (Apr 7, 59.55). In the second graph, vertical axis is labeled Stock price ($). The horizontal axis ranges from Apr 4 to Apr 8 and the vertical axis ranges from 55.00 to 65.00. The graph shows a stagnant curve with slight decrease in it. The curve starts at (Apr 3, 60.00) and ends with a slight decrease at (Apr 7, 59.80). All values are approximated.</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63888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000" noProof="0" dirty="0">
                <a:latin typeface="+mn-lt"/>
              </a:rPr>
              <a:t>2.2 Methods to Visualize the Relationship Between Two Categorical Variables </a:t>
            </a:r>
            <a:r>
              <a:rPr lang="en-US" sz="1000" noProof="0" dirty="0">
                <a:latin typeface="+mn-lt"/>
              </a:rPr>
              <a:t>2</a:t>
            </a:r>
            <a:r>
              <a:rPr lang="en-US" sz="3000"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Analyst, Diplomat, Explorer, and Sentinel under each column and the vertical axis is labeled Frequency. The vertical axis ranges from 0 to 450. The lower stack represents female and the upper stack represents male. The frequency of female analyst is 55 whereas that of male is 61. The frequency of female diplomat is 164 and that of male is 160. The frequency of explorer in female is 194 whereas that of male rises to 210 but the frequency of Sentinel in female is 79 and that of male is 77.</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46156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2.3 Methods to Visualize a Numeric Variable </a:t>
            </a:r>
            <a:r>
              <a:rPr lang="en-US" sz="1100" noProof="0" dirty="0">
                <a:latin typeface="+mn-lt"/>
              </a:rPr>
              <a:t>8</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first histogram is titled Symmetric distribution. It shows an equal distribution starts increasing gradually at a point and again falls back. The second histogram is titled Positively skewed distribution. It shows a positive distribution starts with a rise and skewed to the right leaving a long tail. The third histogram is titled Negatively skewed distribution. It shows a negative distribution starting from the lowest and gradually increases leaving a long tail on the left or one that is skewed to the left.</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84682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2.3 Methods to Visualize a Numeric Variable </a:t>
            </a:r>
            <a:r>
              <a:rPr lang="en-US" sz="1100" noProof="0" dirty="0">
                <a:latin typeface="+mn-lt"/>
              </a:rPr>
              <a:t>9</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Price (in $ 1,000s) and the vertical axis is labeled Frequency and ranges from 0 to 18. The frequencies for the marked values are as follow:  (100 less than x less than or equal to 200, 9); (200 less than x less than or equal to 300, 16); (300 less than x less than or equal to 400, 8); (400 less than x less than or equal to 500, 4); (500 less than x less than or equal to 600, 2); (600 less than x less than or equal to 700, 1). </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75348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noProof="0" dirty="0">
                <a:latin typeface="+mn-lt"/>
              </a:rPr>
              <a:t>2.3 Methods to Visualize a Numeric Variable </a:t>
            </a:r>
            <a:r>
              <a:rPr lang="en-US" sz="1100" noProof="0" dirty="0">
                <a:latin typeface="+mn-lt"/>
              </a:rPr>
              <a:t>11</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Price (in $1,000s) and the vertical axis is labeled Relative Frequency. The horizontal axis ranges from 0 to 800 and the vertical axis ranges from 0 to 0.5. The graph shows a polygon which is positively skewed. It starts with a peak and skewed to the right. The coordinates are (50, 0), (150, 0.22), (250, 0.4), (350, 0.2), (450, 0.1), (550, 0.05), (650, 0.025), and (750, 0), respectively. All values are approximated.</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491100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1</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p:txBody>
          <a:bodyPr>
            <a:normAutofit/>
          </a:bodyPr>
          <a:lstStyle/>
          <a:p>
            <a:pPr marL="0" indent="0">
              <a:buNone/>
            </a:pPr>
            <a:r>
              <a:rPr lang="en-US" sz="2600" noProof="0" dirty="0">
                <a:latin typeface="+mn-lt"/>
              </a:rPr>
              <a:t>A categorical variable consists of observations that represent labels or names. </a:t>
            </a:r>
          </a:p>
          <a:p>
            <a:pPr marL="0" indent="0">
              <a:buNone/>
            </a:pPr>
            <a:r>
              <a:rPr lang="en-US" sz="2600" noProof="0" dirty="0">
                <a:latin typeface="+mn-lt"/>
              </a:rPr>
              <a:t>Summarize the data with a frequency distribution.</a:t>
            </a:r>
          </a:p>
          <a:p>
            <a:pPr marL="291600" lvl="1" indent="-291600">
              <a:spcBef>
                <a:spcPts val="1000"/>
              </a:spcBef>
              <a:buFont typeface="Arial" panose="020B0604020202020204" pitchFamily="34" charset="0"/>
              <a:buChar char="•"/>
            </a:pPr>
            <a:r>
              <a:rPr lang="en-US" sz="2400" noProof="0" dirty="0">
                <a:latin typeface="+mn-lt"/>
              </a:rPr>
              <a:t>Group the data into categories and record the number of observations that fall into each category.</a:t>
            </a:r>
          </a:p>
          <a:p>
            <a:pPr marL="291600" lvl="1" indent="-291600">
              <a:spcBef>
                <a:spcPts val="1000"/>
              </a:spcBef>
              <a:buFont typeface="Arial" panose="020B0604020202020204" pitchFamily="34" charset="0"/>
              <a:buChar char="•"/>
            </a:pPr>
            <a:r>
              <a:rPr lang="en-US" sz="2400" noProof="0" dirty="0">
                <a:latin typeface="+mn-lt"/>
              </a:rPr>
              <a:t>The relative frequency for each category is the proportion of observations in each category. </a:t>
            </a:r>
          </a:p>
          <a:p>
            <a:pPr marL="291600" lvl="1" indent="-291600">
              <a:spcBef>
                <a:spcPts val="1000"/>
              </a:spcBef>
              <a:buFont typeface="Arial" panose="020B0604020202020204" pitchFamily="34" charset="0"/>
              <a:buChar char="•"/>
            </a:pPr>
            <a:r>
              <a:rPr lang="en-US" sz="2400" noProof="0" dirty="0">
                <a:latin typeface="+mn-lt"/>
              </a:rPr>
              <a:t>Multiply the proportions by 100 to get percentages.</a:t>
            </a:r>
          </a:p>
        </p:txBody>
      </p:sp>
    </p:spTree>
    <p:extLst>
      <p:ext uri="{BB962C8B-B14F-4D97-AF65-F5344CB8AC3E}">
        <p14:creationId xmlns:p14="http://schemas.microsoft.com/office/powerpoint/2010/main" val="285523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latin typeface="+mn-lt"/>
              </a:rPr>
              <a:t>2.3 Methods to Visualize a Numeric Variable </a:t>
            </a:r>
            <a:r>
              <a:rPr lang="en-US" sz="1100" dirty="0">
                <a:latin typeface="+mn-lt"/>
              </a:rPr>
              <a:t>13</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dirty="0">
                <a:latin typeface="+mn-lt"/>
              </a:rPr>
              <a:t>The horizontal axis is labeled Price (in $1,000s) and the vertical axis is labeled Relative Frequency. The horizontal axis ranges from 0 to 800 and the vertical axis ranges from 0 to 1. The graph shows an ogive chart. The coordinates are (100, 0), (200, 0.25), (300, 0.65), (400, 0.85), (500, 0.9), (600, 0.95), and (700, 1), respectively. The coordinate (250, 0.4) is intersected by dashed lines. All values are approximated.</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897900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7665"/>
            <a:ext cx="8458200" cy="1143000"/>
          </a:xfrm>
        </p:spPr>
        <p:txBody>
          <a:bodyPr>
            <a:normAutofit fontScale="90000"/>
          </a:bodyPr>
          <a:lstStyle/>
          <a:p>
            <a:r>
              <a:rPr lang="en-US" noProof="0" dirty="0">
                <a:latin typeface="+mn-lt"/>
              </a:rPr>
              <a:t>2.4 More Data Visualization Methods </a:t>
            </a:r>
            <a:r>
              <a:rPr lang="en-US" sz="1100" noProof="0" dirty="0">
                <a:latin typeface="+mn-lt"/>
              </a:rPr>
              <a:t>1</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In the first scatterplot, the horizontal axis is labeled x and the vertical axis is labeled y. It shows a negative linear relationship. In the second scatterplot, the horizontal axis is labeled x and the vertical axis is labeled y. It shows a nonlinear relationship. In the third scatterplot, the horizontal axis is labeled x and the vertical axis is labeled y. It shows no relationship. </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475653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7665"/>
            <a:ext cx="8458200" cy="1143000"/>
          </a:xfrm>
        </p:spPr>
        <p:txBody>
          <a:bodyPr>
            <a:normAutofit fontScale="90000"/>
          </a:bodyPr>
          <a:lstStyle/>
          <a:p>
            <a:r>
              <a:rPr lang="en-US" noProof="0" dirty="0">
                <a:latin typeface="+mn-lt"/>
              </a:rPr>
              <a:t>2.4 More Data Visualization Methods </a:t>
            </a:r>
            <a:r>
              <a:rPr lang="en-US" sz="1100" noProof="0" dirty="0">
                <a:latin typeface="+mn-lt"/>
              </a:rPr>
              <a:t>2</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Square feet and the vertical axis is labeled Price (in $ 1,000s). The horizontal axis ranges from 0 to 3500 and the vertical axis ranges from 0 to 700. It shows strong positive pattern in the initial stage and gradually becomes weak at the end. The price of the square feet starts with 120 at 800 square feet. The price 650 is high at 2500 square feet. At 3250 square feet the price is 580. All values are approximated.</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277033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7665"/>
            <a:ext cx="8458200" cy="1143000"/>
          </a:xfrm>
        </p:spPr>
        <p:txBody>
          <a:bodyPr>
            <a:normAutofit fontScale="90000"/>
          </a:bodyPr>
          <a:lstStyle/>
          <a:p>
            <a:r>
              <a:rPr lang="en-US" noProof="0" dirty="0">
                <a:latin typeface="+mn-lt"/>
              </a:rPr>
              <a:t>2.4 More Data Visualization Methods </a:t>
            </a:r>
            <a:r>
              <a:rPr lang="en-US" sz="1100" noProof="0" dirty="0">
                <a:latin typeface="+mn-lt"/>
              </a:rPr>
              <a:t>3</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horizontal axis is labeled Square feet and the vertical axis is labeled Price (in $ 1,000s). The horizontal axis ranges from 0 to 3500 and the vertical axis ranges from 0 to 700. The scatterplot shows two types of houses. The highest price of single is 680 at 2500 square feet and the highest price of condo is 380 at 1000 square feet. The scatterplot for single shows positive pattern whereas that of condo shows no relationship. </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458134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7665"/>
            <a:ext cx="8458200" cy="1143000"/>
          </a:xfrm>
        </p:spPr>
        <p:txBody>
          <a:bodyPr>
            <a:normAutofit fontScale="90000"/>
          </a:bodyPr>
          <a:lstStyle/>
          <a:p>
            <a:r>
              <a:rPr lang="en-US" noProof="0" dirty="0">
                <a:latin typeface="+mn-lt"/>
              </a:rPr>
              <a:t>2.4 More Data Visualization Methods </a:t>
            </a:r>
            <a:r>
              <a:rPr lang="en-US" sz="1100" noProof="0" dirty="0">
                <a:latin typeface="+mn-lt"/>
              </a:rPr>
              <a:t>5</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a:bodyPr>
          <a:lstStyle/>
          <a:p>
            <a:pPr marL="0" indent="0">
              <a:buNone/>
            </a:pPr>
            <a:r>
              <a:rPr lang="en-US" sz="2400" noProof="0" dirty="0">
                <a:latin typeface="+mn-lt"/>
              </a:rPr>
              <a:t>The vertical axis is labeled Stock Price (in $). The horizontal axis ranges from 01-01-2016 to 10-01-2019 and the vertical axis ranges from 0 to 350. The graph shows two line curves representing Apple and Merck. Merck shows the line curve in the vertical axis nearly horizontal. It starts at (02-01-2016, 48) and trends horizontally with slight increase at (11-01-2018, 60) and ends at (12-01-2019, 98). Apple shows an increasing line curve starts at (02-01-2016, 98), follows a rising trend at (08-01-2018, 230), with a slight fall at (12-01-2018, 150), and ends with a peak at (12-01-2019, 300). All values are approximated. </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902304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7665"/>
            <a:ext cx="8458200" cy="1143000"/>
          </a:xfrm>
        </p:spPr>
        <p:txBody>
          <a:bodyPr>
            <a:normAutofit fontScale="90000"/>
          </a:bodyPr>
          <a:lstStyle/>
          <a:p>
            <a:r>
              <a:rPr lang="en-US" noProof="0" dirty="0">
                <a:latin typeface="+mn-lt"/>
              </a:rPr>
              <a:t>2.5 A Stem-And-Leaf Diagram </a:t>
            </a:r>
            <a:r>
              <a:rPr lang="en-US" sz="1100" noProof="0" dirty="0">
                <a:latin typeface="+mn-lt"/>
              </a:rPr>
              <a:t>2</a:t>
            </a:r>
            <a:r>
              <a:rPr lang="en-US" noProof="0" dirty="0">
                <a:latin typeface="+mn-lt"/>
              </a:rPr>
              <a:t> –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rmAutofit lnSpcReduction="10000"/>
          </a:bodyPr>
          <a:lstStyle/>
          <a:p>
            <a:pPr marL="0" indent="0">
              <a:buNone/>
            </a:pPr>
            <a:r>
              <a:rPr lang="en-US" sz="2400" noProof="0" dirty="0">
                <a:latin typeface="+mn-lt"/>
              </a:rPr>
              <a:t>A stem and leaf diagram for age of the wealthiest people in the world. The diagram is plotted across three panels A, B and C. </a:t>
            </a:r>
          </a:p>
          <a:p>
            <a:pPr marL="0" indent="0">
              <a:buNone/>
            </a:pPr>
            <a:r>
              <a:rPr lang="en-US" sz="2400" noProof="0" dirty="0">
                <a:latin typeface="+mn-lt"/>
              </a:rPr>
              <a:t>Panel A: Stem 3, leaf blank; Stem 4, leaf blank; Stem 5, leaf 6; Stem 6, leaf blank; Stem 7, leaf blank; Stem 8, leaf blank. </a:t>
            </a:r>
          </a:p>
          <a:p>
            <a:pPr marL="0" indent="0">
              <a:buNone/>
            </a:pPr>
            <a:r>
              <a:rPr lang="en-US" sz="2400" noProof="0" dirty="0">
                <a:latin typeface="+mn-lt"/>
              </a:rPr>
              <a:t>Panel B: Stem 3, leaf 5; Stem 4, leaf 6, 6 and 8; Stem 5, leaf 6, 5 and 4; Stem 6, leaf 4, 2, 6, 3, 1 and 2; Stem 7, leaf 0, 5, 7, 1, 0 and 5; Stem 8, leaf 9, 0, 3, 4, 6 and 1.  </a:t>
            </a:r>
          </a:p>
          <a:p>
            <a:pPr marL="0" indent="0">
              <a:buNone/>
            </a:pPr>
            <a:r>
              <a:rPr lang="en-US" sz="2400" noProof="0" dirty="0">
                <a:latin typeface="+mn-lt"/>
              </a:rPr>
              <a:t>Panel C: Stem 3, leaf 5; Stem 4, leaf 6, 6 and 8; Stem 5, leaf 4, 5 and 6; Stem 6, leaf1, 2, 2, 3, 4 and 6; Stem 7, leaf 0, 0, 1, 1, 5, 5 and 7; Stem 8, leaf 0, 1, 3, 4, 6 and 9.</a:t>
            </a: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94278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2</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488988"/>
            <a:ext cx="8229600" cy="949412"/>
          </a:xfrm>
        </p:spPr>
        <p:txBody>
          <a:bodyPr>
            <a:normAutofit/>
          </a:bodyPr>
          <a:lstStyle/>
          <a:p>
            <a:pPr marL="291600" indent="-291600">
              <a:spcBef>
                <a:spcPts val="1000"/>
              </a:spcBef>
            </a:pPr>
            <a:r>
              <a:rPr lang="en-US" sz="2600" noProof="0" dirty="0">
                <a:latin typeface="+mn-lt"/>
              </a:rPr>
              <a:t>Example: Myers-Briggs assessment personality types for 1,000 employees at a technology firm.</a:t>
            </a:r>
          </a:p>
        </p:txBody>
      </p:sp>
      <p:graphicFrame>
        <p:nvGraphicFramePr>
          <p:cNvPr id="4" name="Table 4">
            <a:extLst>
              <a:ext uri="{FF2B5EF4-FFF2-40B4-BE49-F238E27FC236}">
                <a16:creationId xmlns:a16="http://schemas.microsoft.com/office/drawing/2014/main" id="{756156AE-28D2-4FA6-854D-68424E497987}"/>
              </a:ext>
            </a:extLst>
          </p:cNvPr>
          <p:cNvGraphicFramePr>
            <a:graphicFrameLocks noGrp="1"/>
          </p:cNvGraphicFramePr>
          <p:nvPr>
            <p:extLst>
              <p:ext uri="{D42A27DB-BD31-4B8C-83A1-F6EECF244321}">
                <p14:modId xmlns:p14="http://schemas.microsoft.com/office/powerpoint/2010/main" val="328008848"/>
              </p:ext>
            </p:extLst>
          </p:nvPr>
        </p:nvGraphicFramePr>
        <p:xfrm>
          <a:off x="1447800" y="2829560"/>
          <a:ext cx="6096000" cy="22860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944755474"/>
                    </a:ext>
                  </a:extLst>
                </a:gridCol>
                <a:gridCol w="1524000">
                  <a:extLst>
                    <a:ext uri="{9D8B030D-6E8A-4147-A177-3AD203B41FA5}">
                      <a16:colId xmlns:a16="http://schemas.microsoft.com/office/drawing/2014/main" val="1249373436"/>
                    </a:ext>
                  </a:extLst>
                </a:gridCol>
                <a:gridCol w="1524000">
                  <a:extLst>
                    <a:ext uri="{9D8B030D-6E8A-4147-A177-3AD203B41FA5}">
                      <a16:colId xmlns:a16="http://schemas.microsoft.com/office/drawing/2014/main" val="1188227980"/>
                    </a:ext>
                  </a:extLst>
                </a:gridCol>
                <a:gridCol w="1524000">
                  <a:extLst>
                    <a:ext uri="{9D8B030D-6E8A-4147-A177-3AD203B41FA5}">
                      <a16:colId xmlns:a16="http://schemas.microsoft.com/office/drawing/2014/main" val="2513526857"/>
                    </a:ext>
                  </a:extLst>
                </a:gridCol>
              </a:tblGrid>
              <a:tr h="370840">
                <a:tc>
                  <a:txBody>
                    <a:bodyPr/>
                    <a:lstStyle/>
                    <a:p>
                      <a:pPr algn="ctr"/>
                      <a:r>
                        <a:rPr lang="en-US" sz="2000" dirty="0"/>
                        <a:t>Personality</a:t>
                      </a:r>
                    </a:p>
                  </a:txBody>
                  <a:tcPr>
                    <a:solidFill>
                      <a:schemeClr val="accent1">
                        <a:lumMod val="50000"/>
                      </a:schemeClr>
                    </a:solidFill>
                  </a:tcPr>
                </a:tc>
                <a:tc>
                  <a:txBody>
                    <a:bodyPr/>
                    <a:lstStyle/>
                    <a:p>
                      <a:pPr algn="ctr"/>
                      <a:r>
                        <a:rPr lang="en-US" sz="2000" dirty="0"/>
                        <a:t>Frequency</a:t>
                      </a:r>
                    </a:p>
                  </a:txBody>
                  <a:tcPr>
                    <a:solidFill>
                      <a:schemeClr val="accent1">
                        <a:lumMod val="50000"/>
                      </a:schemeClr>
                    </a:solidFill>
                  </a:tcPr>
                </a:tc>
                <a:tc>
                  <a:txBody>
                    <a:bodyPr/>
                    <a:lstStyle/>
                    <a:p>
                      <a:pPr algn="ctr"/>
                      <a:r>
                        <a:rPr lang="en-US" sz="2000" dirty="0"/>
                        <a:t>Relative Frequency</a:t>
                      </a:r>
                    </a:p>
                  </a:txBody>
                  <a:tcPr>
                    <a:solidFill>
                      <a:schemeClr val="accent1">
                        <a:lumMod val="50000"/>
                      </a:schemeClr>
                    </a:solidFill>
                  </a:tcPr>
                </a:tc>
                <a:tc>
                  <a:txBody>
                    <a:bodyPr/>
                    <a:lstStyle/>
                    <a:p>
                      <a:pPr algn="ctr"/>
                      <a:r>
                        <a:rPr lang="en-US" sz="2000" dirty="0"/>
                        <a:t>Percent Frequency</a:t>
                      </a:r>
                    </a:p>
                  </a:txBody>
                  <a:tcPr>
                    <a:solidFill>
                      <a:schemeClr val="accent1">
                        <a:lumMod val="50000"/>
                      </a:schemeClr>
                    </a:solidFill>
                  </a:tcPr>
                </a:tc>
                <a:extLst>
                  <a:ext uri="{0D108BD9-81ED-4DB2-BD59-A6C34878D82A}">
                    <a16:rowId xmlns:a16="http://schemas.microsoft.com/office/drawing/2014/main" val="2921530901"/>
                  </a:ext>
                </a:extLst>
              </a:tr>
              <a:tr h="370840">
                <a:tc>
                  <a:txBody>
                    <a:bodyPr/>
                    <a:lstStyle/>
                    <a:p>
                      <a:pPr algn="ctr"/>
                      <a:r>
                        <a:rPr lang="en-US" sz="2000" dirty="0"/>
                        <a:t>Analyst</a:t>
                      </a:r>
                    </a:p>
                  </a:txBody>
                  <a:tcPr/>
                </a:tc>
                <a:tc>
                  <a:txBody>
                    <a:bodyPr/>
                    <a:lstStyle/>
                    <a:p>
                      <a:pPr algn="ctr"/>
                      <a:r>
                        <a:rPr lang="en-US" sz="2000" dirty="0"/>
                        <a:t>116</a:t>
                      </a:r>
                    </a:p>
                  </a:txBody>
                  <a:tcPr/>
                </a:tc>
                <a:tc>
                  <a:txBody>
                    <a:bodyPr/>
                    <a:lstStyle/>
                    <a:p>
                      <a:pPr algn="ctr"/>
                      <a:r>
                        <a:rPr lang="en-US" sz="2000" dirty="0"/>
                        <a:t>0.116</a:t>
                      </a:r>
                    </a:p>
                  </a:txBody>
                  <a:tcPr/>
                </a:tc>
                <a:tc>
                  <a:txBody>
                    <a:bodyPr/>
                    <a:lstStyle/>
                    <a:p>
                      <a:pPr algn="ctr"/>
                      <a:r>
                        <a:rPr lang="en-US" sz="2000" dirty="0"/>
                        <a:t>11.6</a:t>
                      </a:r>
                    </a:p>
                  </a:txBody>
                  <a:tcPr/>
                </a:tc>
                <a:extLst>
                  <a:ext uri="{0D108BD9-81ED-4DB2-BD59-A6C34878D82A}">
                    <a16:rowId xmlns:a16="http://schemas.microsoft.com/office/drawing/2014/main" val="595983446"/>
                  </a:ext>
                </a:extLst>
              </a:tr>
              <a:tr h="370840">
                <a:tc>
                  <a:txBody>
                    <a:bodyPr/>
                    <a:lstStyle/>
                    <a:p>
                      <a:pPr algn="ctr"/>
                      <a:r>
                        <a:rPr lang="en-US" sz="2000" dirty="0"/>
                        <a:t>Diplomat</a:t>
                      </a:r>
                    </a:p>
                  </a:txBody>
                  <a:tcPr/>
                </a:tc>
                <a:tc>
                  <a:txBody>
                    <a:bodyPr/>
                    <a:lstStyle/>
                    <a:p>
                      <a:pPr algn="ctr"/>
                      <a:r>
                        <a:rPr lang="en-US" sz="2000" dirty="0"/>
                        <a:t>324</a:t>
                      </a:r>
                    </a:p>
                  </a:txBody>
                  <a:tcPr/>
                </a:tc>
                <a:tc>
                  <a:txBody>
                    <a:bodyPr/>
                    <a:lstStyle/>
                    <a:p>
                      <a:pPr algn="ctr"/>
                      <a:r>
                        <a:rPr lang="en-US" sz="2000" dirty="0"/>
                        <a:t>0.324</a:t>
                      </a:r>
                    </a:p>
                  </a:txBody>
                  <a:tcPr/>
                </a:tc>
                <a:tc>
                  <a:txBody>
                    <a:bodyPr/>
                    <a:lstStyle/>
                    <a:p>
                      <a:pPr algn="ctr"/>
                      <a:r>
                        <a:rPr lang="en-US" sz="2000" dirty="0"/>
                        <a:t>32.4</a:t>
                      </a:r>
                    </a:p>
                  </a:txBody>
                  <a:tcPr/>
                </a:tc>
                <a:extLst>
                  <a:ext uri="{0D108BD9-81ED-4DB2-BD59-A6C34878D82A}">
                    <a16:rowId xmlns:a16="http://schemas.microsoft.com/office/drawing/2014/main" val="1932306932"/>
                  </a:ext>
                </a:extLst>
              </a:tr>
              <a:tr h="370840">
                <a:tc>
                  <a:txBody>
                    <a:bodyPr/>
                    <a:lstStyle/>
                    <a:p>
                      <a:pPr algn="ctr"/>
                      <a:r>
                        <a:rPr lang="en-US" sz="2000" dirty="0"/>
                        <a:t>Explorer</a:t>
                      </a:r>
                    </a:p>
                  </a:txBody>
                  <a:tcPr/>
                </a:tc>
                <a:tc>
                  <a:txBody>
                    <a:bodyPr/>
                    <a:lstStyle/>
                    <a:p>
                      <a:pPr algn="ctr"/>
                      <a:r>
                        <a:rPr lang="en-US" sz="2000" dirty="0"/>
                        <a:t>404</a:t>
                      </a:r>
                    </a:p>
                  </a:txBody>
                  <a:tcPr/>
                </a:tc>
                <a:tc>
                  <a:txBody>
                    <a:bodyPr/>
                    <a:lstStyle/>
                    <a:p>
                      <a:pPr algn="ctr"/>
                      <a:r>
                        <a:rPr lang="en-US" sz="2000" dirty="0"/>
                        <a:t>0.404</a:t>
                      </a:r>
                    </a:p>
                  </a:txBody>
                  <a:tcPr/>
                </a:tc>
                <a:tc>
                  <a:txBody>
                    <a:bodyPr/>
                    <a:lstStyle/>
                    <a:p>
                      <a:pPr algn="ctr"/>
                      <a:r>
                        <a:rPr lang="en-US" sz="2000" dirty="0"/>
                        <a:t>40.4</a:t>
                      </a:r>
                    </a:p>
                  </a:txBody>
                  <a:tcPr/>
                </a:tc>
                <a:extLst>
                  <a:ext uri="{0D108BD9-81ED-4DB2-BD59-A6C34878D82A}">
                    <a16:rowId xmlns:a16="http://schemas.microsoft.com/office/drawing/2014/main" val="2668743457"/>
                  </a:ext>
                </a:extLst>
              </a:tr>
              <a:tr h="370840">
                <a:tc>
                  <a:txBody>
                    <a:bodyPr/>
                    <a:lstStyle/>
                    <a:p>
                      <a:pPr algn="ctr"/>
                      <a:r>
                        <a:rPr lang="en-US" sz="2000" dirty="0"/>
                        <a:t>Sentinel</a:t>
                      </a:r>
                    </a:p>
                  </a:txBody>
                  <a:tcPr/>
                </a:tc>
                <a:tc>
                  <a:txBody>
                    <a:bodyPr/>
                    <a:lstStyle/>
                    <a:p>
                      <a:pPr algn="ctr"/>
                      <a:r>
                        <a:rPr lang="en-US" sz="2000" dirty="0"/>
                        <a:t>156</a:t>
                      </a:r>
                    </a:p>
                  </a:txBody>
                  <a:tcPr/>
                </a:tc>
                <a:tc>
                  <a:txBody>
                    <a:bodyPr/>
                    <a:lstStyle/>
                    <a:p>
                      <a:pPr algn="ctr"/>
                      <a:r>
                        <a:rPr lang="en-US" sz="2000" dirty="0"/>
                        <a:t>0.156</a:t>
                      </a:r>
                    </a:p>
                  </a:txBody>
                  <a:tcPr/>
                </a:tc>
                <a:tc>
                  <a:txBody>
                    <a:bodyPr/>
                    <a:lstStyle/>
                    <a:p>
                      <a:pPr algn="ctr"/>
                      <a:r>
                        <a:rPr lang="en-US" sz="2000" dirty="0"/>
                        <a:t>15.6</a:t>
                      </a:r>
                    </a:p>
                  </a:txBody>
                  <a:tcPr/>
                </a:tc>
                <a:extLst>
                  <a:ext uri="{0D108BD9-81ED-4DB2-BD59-A6C34878D82A}">
                    <a16:rowId xmlns:a16="http://schemas.microsoft.com/office/drawing/2014/main" val="3955687068"/>
                  </a:ext>
                </a:extLst>
              </a:tr>
            </a:tbl>
          </a:graphicData>
        </a:graphic>
      </p:graphicFrame>
    </p:spTree>
    <p:extLst>
      <p:ext uri="{BB962C8B-B14F-4D97-AF65-F5344CB8AC3E}">
        <p14:creationId xmlns:p14="http://schemas.microsoft.com/office/powerpoint/2010/main" val="342083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3</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488988"/>
            <a:ext cx="8229600" cy="2092412"/>
          </a:xfrm>
        </p:spPr>
        <p:txBody>
          <a:bodyPr>
            <a:normAutofit/>
          </a:bodyPr>
          <a:lstStyle/>
          <a:p>
            <a:pPr marL="0" indent="0">
              <a:buNone/>
            </a:pPr>
            <a:r>
              <a:rPr lang="en-US" sz="2600" noProof="0" dirty="0">
                <a:latin typeface="+mn-lt"/>
              </a:rPr>
              <a:t>A bar chart depicts the frequency or relative frequency for each category of the categorial variable.</a:t>
            </a:r>
          </a:p>
          <a:p>
            <a:pPr marL="291600" lvl="1" indent="-291600">
              <a:spcBef>
                <a:spcPts val="1000"/>
              </a:spcBef>
              <a:buFont typeface="Arial" panose="020B0604020202020204" pitchFamily="34" charset="0"/>
              <a:buChar char="•"/>
            </a:pPr>
            <a:r>
              <a:rPr lang="en-US" sz="2400" noProof="0" dirty="0">
                <a:latin typeface="+mn-lt"/>
              </a:rPr>
              <a:t>Series of either horizontal or vertical bars.</a:t>
            </a:r>
          </a:p>
          <a:p>
            <a:pPr marL="291600" lvl="1" indent="-291600">
              <a:spcBef>
                <a:spcPts val="1000"/>
              </a:spcBef>
              <a:buFont typeface="Arial" panose="020B0604020202020204" pitchFamily="34" charset="0"/>
              <a:buChar char="•"/>
            </a:pPr>
            <a:r>
              <a:rPr lang="en-US" sz="2400" noProof="0" dirty="0">
                <a:latin typeface="+mn-lt"/>
              </a:rPr>
              <a:t>Bar lengths proportional to the values they are depicting.</a:t>
            </a:r>
          </a:p>
        </p:txBody>
      </p:sp>
      <p:sp>
        <p:nvSpPr>
          <p:cNvPr id="4" name="Content Placeholder 3">
            <a:extLst>
              <a:ext uri="{FF2B5EF4-FFF2-40B4-BE49-F238E27FC236}">
                <a16:creationId xmlns:a16="http://schemas.microsoft.com/office/drawing/2014/main" id="{9F568C95-3111-4CB7-9B36-8406BE5BA095}"/>
              </a:ext>
            </a:extLst>
          </p:cNvPr>
          <p:cNvSpPr>
            <a:spLocks noGrp="1"/>
          </p:cNvSpPr>
          <p:nvPr>
            <p:ph idx="10"/>
          </p:nvPr>
        </p:nvSpPr>
        <p:spPr>
          <a:xfrm>
            <a:off x="457200" y="3657600"/>
            <a:ext cx="8229600" cy="1559012"/>
          </a:xfrm>
        </p:spPr>
        <p:txBody>
          <a:bodyPr>
            <a:normAutofit/>
          </a:bodyPr>
          <a:lstStyle/>
          <a:p>
            <a:pPr marL="0" indent="0">
              <a:buNone/>
            </a:pPr>
            <a:r>
              <a:rPr lang="en-US" sz="2600" noProof="0" dirty="0">
                <a:latin typeface="+mn-lt"/>
              </a:rPr>
              <a:t>A pie chart is a segmented circle whose segments portray the relative frequencies of the categories of a qualitative variable.</a:t>
            </a:r>
          </a:p>
        </p:txBody>
      </p:sp>
    </p:spTree>
    <p:extLst>
      <p:ext uri="{BB962C8B-B14F-4D97-AF65-F5344CB8AC3E}">
        <p14:creationId xmlns:p14="http://schemas.microsoft.com/office/powerpoint/2010/main" val="20952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4</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a:xfrm>
            <a:off x="451022" y="1488988"/>
            <a:ext cx="8593892" cy="1025612"/>
          </a:xfrm>
        </p:spPr>
        <p:txBody>
          <a:bodyPr>
            <a:normAutofit/>
          </a:bodyPr>
          <a:lstStyle/>
          <a:p>
            <a:pPr marL="291600" indent="-291600">
              <a:spcBef>
                <a:spcPts val="1000"/>
              </a:spcBef>
            </a:pPr>
            <a:r>
              <a:rPr lang="en-US" sz="2800" noProof="0" dirty="0">
                <a:latin typeface="+mn-lt"/>
              </a:rPr>
              <a:t>Example: Myers-Briggs assessment personality types for 1000 employees at a technology firm.</a:t>
            </a:r>
          </a:p>
        </p:txBody>
      </p:sp>
      <p:pic>
        <p:nvPicPr>
          <p:cNvPr id="4" name="Picture 3" descr="A bar chart shows relative frequency for each category of the categorical variables.">
            <a:extLst>
              <a:ext uri="{FF2B5EF4-FFF2-40B4-BE49-F238E27FC236}">
                <a16:creationId xmlns:a16="http://schemas.microsoft.com/office/drawing/2014/main" id="{0544118C-A0EB-8143-9102-5A31944267E0}"/>
              </a:ext>
            </a:extLst>
          </p:cNvPr>
          <p:cNvPicPr>
            <a:picLocks noChangeAspect="1"/>
          </p:cNvPicPr>
          <p:nvPr/>
        </p:nvPicPr>
        <p:blipFill>
          <a:blip r:embed="rId3"/>
          <a:stretch>
            <a:fillRect/>
          </a:stretch>
        </p:blipFill>
        <p:spPr>
          <a:xfrm>
            <a:off x="1118705" y="2632962"/>
            <a:ext cx="3043935" cy="2702345"/>
          </a:xfrm>
          <a:prstGeom prst="rect">
            <a:avLst/>
          </a:prstGeom>
        </p:spPr>
      </p:pic>
      <p:pic>
        <p:nvPicPr>
          <p:cNvPr id="5" name="Picture 4" descr="A pie chart shows the relative frequency of each category for the Myers-Briggs example.">
            <a:extLst>
              <a:ext uri="{FF2B5EF4-FFF2-40B4-BE49-F238E27FC236}">
                <a16:creationId xmlns:a16="http://schemas.microsoft.com/office/drawing/2014/main" id="{5588AE0C-26F5-074C-998F-5373C7FE123D}"/>
              </a:ext>
            </a:extLst>
          </p:cNvPr>
          <p:cNvPicPr>
            <a:picLocks noChangeAspect="1"/>
          </p:cNvPicPr>
          <p:nvPr/>
        </p:nvPicPr>
        <p:blipFill>
          <a:blip r:embed="rId4"/>
          <a:stretch>
            <a:fillRect/>
          </a:stretch>
        </p:blipFill>
        <p:spPr>
          <a:xfrm>
            <a:off x="5132128" y="2632962"/>
            <a:ext cx="2964515" cy="2702345"/>
          </a:xfrm>
          <a:prstGeom prst="rect">
            <a:avLst/>
          </a:prstGeom>
        </p:spPr>
      </p:pic>
      <p:sp>
        <p:nvSpPr>
          <p:cNvPr id="6" name="Content Placeholder 1">
            <a:extLst>
              <a:ext uri="{FF2B5EF4-FFF2-40B4-BE49-F238E27FC236}">
                <a16:creationId xmlns:a16="http://schemas.microsoft.com/office/drawing/2014/main" id="{0643792D-2709-CD42-8389-44BF4983986A}"/>
              </a:ext>
            </a:extLst>
          </p:cNvPr>
          <p:cNvSpPr>
            <a:spLocks noGrp="1"/>
          </p:cNvSpPr>
          <p:nvPr>
            <p:ph idx="1"/>
          </p:nvPr>
        </p:nvSpPr>
        <p:spPr>
          <a:xfrm>
            <a:off x="3352800" y="5638800"/>
            <a:ext cx="2901778" cy="304800"/>
          </a:xfrm>
        </p:spPr>
        <p:txBody>
          <a:bodyPr>
            <a:normAutofit/>
          </a:bodyPr>
          <a:lstStyle/>
          <a:p>
            <a:pPr marL="0" indent="0" algn="ctr">
              <a:spcBef>
                <a:spcPts val="1000"/>
              </a:spcBef>
              <a:buNone/>
            </a:pPr>
            <a:r>
              <a:rPr lang="en-US" sz="1200" noProof="0" dirty="0">
                <a:latin typeface="+mn-lt"/>
                <a:hlinkClick r:id="rId5" action="ppaction://hlinksldjump"/>
              </a:rPr>
              <a:t>Access the text alternative for slide images.</a:t>
            </a:r>
            <a:endParaRPr lang="en-US" sz="1200" noProof="0" dirty="0">
              <a:latin typeface="+mn-lt"/>
            </a:endParaRPr>
          </a:p>
        </p:txBody>
      </p:sp>
    </p:spTree>
    <p:extLst>
      <p:ext uri="{BB962C8B-B14F-4D97-AF65-F5344CB8AC3E}">
        <p14:creationId xmlns:p14="http://schemas.microsoft.com/office/powerpoint/2010/main" val="328431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5</a:t>
            </a:r>
          </a:p>
        </p:txBody>
      </p:sp>
      <p:sp>
        <p:nvSpPr>
          <p:cNvPr id="2" name="Content Placeholder 1">
            <a:extLst>
              <a:ext uri="{FF2B5EF4-FFF2-40B4-BE49-F238E27FC236}">
                <a16:creationId xmlns:a16="http://schemas.microsoft.com/office/drawing/2014/main" id="{0643792D-2709-CD42-8389-44BF4983986A}"/>
              </a:ext>
            </a:extLst>
          </p:cNvPr>
          <p:cNvSpPr>
            <a:spLocks noGrp="1"/>
          </p:cNvSpPr>
          <p:nvPr>
            <p:ph idx="1"/>
          </p:nvPr>
        </p:nvSpPr>
        <p:spPr/>
        <p:txBody>
          <a:bodyPr>
            <a:normAutofit fontScale="92500" lnSpcReduction="10000"/>
          </a:bodyPr>
          <a:lstStyle/>
          <a:p>
            <a:pPr marL="291600" indent="-291600">
              <a:spcBef>
                <a:spcPts val="1000"/>
              </a:spcBef>
            </a:pPr>
            <a:r>
              <a:rPr lang="en-US" sz="2000" noProof="0" dirty="0">
                <a:latin typeface="+mn-lt"/>
              </a:rPr>
              <a:t>The simplest graph should be used.</a:t>
            </a:r>
          </a:p>
          <a:p>
            <a:pPr marL="291600" indent="-291600">
              <a:spcBef>
                <a:spcPts val="1000"/>
              </a:spcBef>
            </a:pPr>
            <a:r>
              <a:rPr lang="en-US" sz="2000" noProof="0" dirty="0">
                <a:latin typeface="+mn-lt"/>
              </a:rPr>
              <a:t>Axes should be clearly marked with numbers and scales.</a:t>
            </a:r>
          </a:p>
          <a:p>
            <a:pPr marL="291600" indent="-291600">
              <a:spcBef>
                <a:spcPts val="1000"/>
              </a:spcBef>
            </a:pPr>
            <a:r>
              <a:rPr lang="en-US" sz="2000" noProof="0" dirty="0">
                <a:latin typeface="+mn-lt"/>
              </a:rPr>
              <a:t>Bars on bar charts should have the same width.</a:t>
            </a:r>
          </a:p>
          <a:p>
            <a:pPr marL="291600" indent="-291600">
              <a:spcBef>
                <a:spcPts val="1000"/>
              </a:spcBef>
            </a:pPr>
            <a:r>
              <a:rPr lang="en-US" sz="2000" noProof="0" dirty="0">
                <a:latin typeface="+mn-lt"/>
              </a:rPr>
              <a:t>Vertical axis should not have a very high values as an upper limit.</a:t>
            </a:r>
          </a:p>
        </p:txBody>
      </p:sp>
      <p:pic>
        <p:nvPicPr>
          <p:cNvPr id="7" name="Picture 6" descr="Two graphs showing Price per barrel ($) versus First quarter.">
            <a:extLst>
              <a:ext uri="{FF2B5EF4-FFF2-40B4-BE49-F238E27FC236}">
                <a16:creationId xmlns:a16="http://schemas.microsoft.com/office/drawing/2014/main" id="{91D73D5A-9DEC-42BB-8BA1-6512DC48CC83}"/>
              </a:ext>
            </a:extLst>
          </p:cNvPr>
          <p:cNvPicPr>
            <a:picLocks noChangeAspect="1"/>
          </p:cNvPicPr>
          <p:nvPr/>
        </p:nvPicPr>
        <p:blipFill>
          <a:blip r:embed="rId3"/>
          <a:stretch>
            <a:fillRect/>
          </a:stretch>
        </p:blipFill>
        <p:spPr>
          <a:xfrm>
            <a:off x="1524000" y="3200400"/>
            <a:ext cx="5784076" cy="2386168"/>
          </a:xfrm>
          <a:prstGeom prst="rect">
            <a:avLst/>
          </a:prstGeom>
        </p:spPr>
      </p:pic>
      <p:sp>
        <p:nvSpPr>
          <p:cNvPr id="5" name="Content Placeholder 4">
            <a:extLst>
              <a:ext uri="{FF2B5EF4-FFF2-40B4-BE49-F238E27FC236}">
                <a16:creationId xmlns:a16="http://schemas.microsoft.com/office/drawing/2014/main" id="{95A8FECE-05E8-4396-921C-EC7A09648ADA}"/>
              </a:ext>
            </a:extLst>
          </p:cNvPr>
          <p:cNvSpPr>
            <a:spLocks noGrp="1"/>
          </p:cNvSpPr>
          <p:nvPr>
            <p:ph sz="quarter" idx="11"/>
          </p:nvPr>
        </p:nvSpPr>
        <p:spPr>
          <a:xfrm>
            <a:off x="2743200" y="5685504"/>
            <a:ext cx="3429000" cy="304800"/>
          </a:xfrm>
        </p:spPr>
        <p:txBody>
          <a:bodyPr>
            <a:normAutofit/>
          </a:bodyPr>
          <a:lstStyle/>
          <a:p>
            <a:r>
              <a:rPr lang="en-US" dirty="0">
                <a:hlinkClick r:id="rId4" action="ppaction://hlinksldjump"/>
              </a:rPr>
              <a:t>Access the text alternative for slide images.</a:t>
            </a:r>
            <a:endParaRPr lang="en-US" dirty="0"/>
          </a:p>
        </p:txBody>
      </p:sp>
    </p:spTree>
    <p:extLst>
      <p:ext uri="{BB962C8B-B14F-4D97-AF65-F5344CB8AC3E}">
        <p14:creationId xmlns:p14="http://schemas.microsoft.com/office/powerpoint/2010/main" val="271124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60CD-BDC1-CC4A-AD12-0663BAC4C023}"/>
              </a:ext>
            </a:extLst>
          </p:cNvPr>
          <p:cNvSpPr>
            <a:spLocks noGrp="1"/>
          </p:cNvSpPr>
          <p:nvPr>
            <p:ph type="title"/>
          </p:nvPr>
        </p:nvSpPr>
        <p:spPr/>
        <p:txBody>
          <a:bodyPr>
            <a:normAutofit fontScale="90000"/>
          </a:bodyPr>
          <a:lstStyle/>
          <a:p>
            <a:r>
              <a:rPr lang="en-US" noProof="0" dirty="0">
                <a:latin typeface="+mn-lt"/>
              </a:rPr>
              <a:t>2.1 Methods to Visualize a Categorical Variable </a:t>
            </a:r>
            <a:r>
              <a:rPr lang="en-US" sz="1100" noProof="0" dirty="0">
                <a:latin typeface="+mn-lt"/>
              </a:rPr>
              <a:t>6</a:t>
            </a:r>
          </a:p>
        </p:txBody>
      </p:sp>
      <p:sp>
        <p:nvSpPr>
          <p:cNvPr id="6" name="Content Placeholder 5">
            <a:extLst>
              <a:ext uri="{FF2B5EF4-FFF2-40B4-BE49-F238E27FC236}">
                <a16:creationId xmlns:a16="http://schemas.microsoft.com/office/drawing/2014/main" id="{6E5EC08D-4BC8-404C-80B6-6A62D538FCDC}"/>
              </a:ext>
            </a:extLst>
          </p:cNvPr>
          <p:cNvSpPr>
            <a:spLocks noGrp="1"/>
          </p:cNvSpPr>
          <p:nvPr>
            <p:ph idx="10"/>
          </p:nvPr>
        </p:nvSpPr>
        <p:spPr>
          <a:xfrm>
            <a:off x="457200" y="1462546"/>
            <a:ext cx="8229600" cy="442454"/>
          </a:xfrm>
        </p:spPr>
        <p:txBody>
          <a:bodyPr>
            <a:normAutofit/>
          </a:bodyPr>
          <a:lstStyle/>
          <a:p>
            <a:pPr marL="291600" indent="-291600">
              <a:spcBef>
                <a:spcPts val="1000"/>
              </a:spcBef>
            </a:pPr>
            <a:r>
              <a:rPr lang="en-US" sz="2000" noProof="0" dirty="0">
                <a:latin typeface="+mn-lt"/>
              </a:rPr>
              <a:t>Vertical axis should not be stretched.</a:t>
            </a:r>
          </a:p>
        </p:txBody>
      </p:sp>
      <p:pic>
        <p:nvPicPr>
          <p:cNvPr id="8" name="Picture 7" descr="Two graphs showing Stock price ($) versus Dates.">
            <a:extLst>
              <a:ext uri="{FF2B5EF4-FFF2-40B4-BE49-F238E27FC236}">
                <a16:creationId xmlns:a16="http://schemas.microsoft.com/office/drawing/2014/main" id="{DF53BD5D-7023-49DE-A046-079E12F56683}"/>
              </a:ext>
            </a:extLst>
          </p:cNvPr>
          <p:cNvPicPr>
            <a:picLocks noChangeAspect="1"/>
          </p:cNvPicPr>
          <p:nvPr/>
        </p:nvPicPr>
        <p:blipFill>
          <a:blip r:embed="rId3"/>
          <a:stretch>
            <a:fillRect/>
          </a:stretch>
        </p:blipFill>
        <p:spPr>
          <a:xfrm>
            <a:off x="842100" y="2110032"/>
            <a:ext cx="7838350" cy="3328436"/>
          </a:xfrm>
          <a:prstGeom prst="rect">
            <a:avLst/>
          </a:prstGeom>
        </p:spPr>
      </p:pic>
      <p:sp>
        <p:nvSpPr>
          <p:cNvPr id="4" name="Content Placeholder 3">
            <a:extLst>
              <a:ext uri="{FF2B5EF4-FFF2-40B4-BE49-F238E27FC236}">
                <a16:creationId xmlns:a16="http://schemas.microsoft.com/office/drawing/2014/main" id="{E1FD9262-0448-4E00-A074-CD26E8A3495F}"/>
              </a:ext>
            </a:extLst>
          </p:cNvPr>
          <p:cNvSpPr>
            <a:spLocks noGrp="1"/>
          </p:cNvSpPr>
          <p:nvPr>
            <p:ph sz="quarter" idx="11"/>
          </p:nvPr>
        </p:nvSpPr>
        <p:spPr>
          <a:xfrm>
            <a:off x="2917721" y="5656007"/>
            <a:ext cx="3352801" cy="326921"/>
          </a:xfrm>
        </p:spPr>
        <p:txBody>
          <a:bodyPr>
            <a:normAutofit/>
          </a:bodyPr>
          <a:lstStyle/>
          <a:p>
            <a:r>
              <a:rPr lang="en-US" dirty="0">
                <a:hlinkClick r:id="rId4" action="ppaction://hlinksldjump"/>
              </a:rPr>
              <a:t>Access the text alternative for slide images.</a:t>
            </a:r>
            <a:endParaRPr lang="en-US" dirty="0"/>
          </a:p>
        </p:txBody>
      </p:sp>
    </p:spTree>
    <p:extLst>
      <p:ext uri="{BB962C8B-B14F-4D97-AF65-F5344CB8AC3E}">
        <p14:creationId xmlns:p14="http://schemas.microsoft.com/office/powerpoint/2010/main" val="948277125"/>
      </p:ext>
    </p:extLst>
  </p:cSld>
  <p:clrMapOvr>
    <a:masterClrMapping/>
  </p:clrMapOvr>
</p:sld>
</file>

<file path=ppt/theme/theme1.xml><?xml version="1.0" encoding="utf-8"?>
<a:theme xmlns:a="http://schemas.openxmlformats.org/drawingml/2006/main" name="Master Design">
  <a:themeElements>
    <a:clrScheme name="Custom 8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ffectLst/>
      </a:spPr>
      <a:bodyPr/>
      <a:lstStyle>
        <a:defPPr>
          <a:buClrTx/>
          <a:buSzPct val="100000"/>
          <a:buFont typeface="Arial" panose="020B0604020202020204" pitchFamily="34" charset="0"/>
          <a:buChar char="•"/>
          <a:defRPr dirty="0">
            <a:latin typeface="Helvetica" panose="020B0604020202020204" pitchFamily="34" charset="0"/>
            <a:cs typeface="Helvetica"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Master Design</Template>
  <TotalTime>16358</TotalTime>
  <Words>3882</Words>
  <Application>Microsoft Office PowerPoint</Application>
  <PresentationFormat>On-screen Show (4:3)</PresentationFormat>
  <Paragraphs>414</Paragraphs>
  <Slides>45</Slides>
  <Notes>16</Notes>
  <HiddenSlides>14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2" baseType="lpstr">
      <vt:lpstr>Arial</vt:lpstr>
      <vt:lpstr>Book Antiqua</vt:lpstr>
      <vt:lpstr>Calibri</vt:lpstr>
      <vt:lpstr>Helvetica</vt:lpstr>
      <vt:lpstr>Wingdings</vt:lpstr>
      <vt:lpstr>Master Design</vt:lpstr>
      <vt:lpstr>Equation</vt:lpstr>
      <vt:lpstr>2 Tabular and Graphical Methods</vt:lpstr>
      <vt:lpstr>Chapter 2 Learning Objectives (L Os)</vt:lpstr>
      <vt:lpstr>Introductory Case: House Prices in Punta Gorda 1</vt:lpstr>
      <vt:lpstr>2.1 Methods to Visualize a Categorical Variable 1</vt:lpstr>
      <vt:lpstr>2.1 Methods to Visualize a Categorical Variable 2</vt:lpstr>
      <vt:lpstr>2.1 Methods to Visualize a Categorical Variable 3</vt:lpstr>
      <vt:lpstr>2.1 Methods to Visualize a Categorical Variable 4</vt:lpstr>
      <vt:lpstr>2.1 Methods to Visualize a Categorical Variable 5</vt:lpstr>
      <vt:lpstr>2.1 Methods to Visualize a Categorical Variable 6</vt:lpstr>
      <vt:lpstr>2.2 Methods to Visualize the Relationship Between Two Categorical Variables 1</vt:lpstr>
      <vt:lpstr>2.2 Methods to Visualize the Relationship Between Two Categorical Variables 2</vt:lpstr>
      <vt:lpstr>2.3 Methods to Visualize a Numeric Variable 1</vt:lpstr>
      <vt:lpstr>2.3 Methods to Visualize a Numeric Variable 2</vt:lpstr>
      <vt:lpstr>2.3 Methods to Visualize a Numeric Variable 3</vt:lpstr>
      <vt:lpstr>2.3 Methods to Visualize a Numeric Variable 4</vt:lpstr>
      <vt:lpstr>2.3 Methods to Visualize a Numeric Variable 6</vt:lpstr>
      <vt:lpstr>2.3 Methods to Visualize a Numeric Variable 7</vt:lpstr>
      <vt:lpstr>2.3 Methods to Visualize a Numeric Variable 8</vt:lpstr>
      <vt:lpstr>2.3 Methods to Visualize a Numeric Variable 9</vt:lpstr>
      <vt:lpstr>2.3 Methods to Visualize a Numeric Variable 10</vt:lpstr>
      <vt:lpstr>2.3 Methods to Visualize a Numeric Variable 11</vt:lpstr>
      <vt:lpstr>2.3 Methods to Visualize a Numeric Variable 12</vt:lpstr>
      <vt:lpstr>2.3 Methods to Visualize a Numeric Variable 13</vt:lpstr>
      <vt:lpstr>2.4 More Data Visualization Methods 1</vt:lpstr>
      <vt:lpstr>2.4 More Data Visualization Methods 2</vt:lpstr>
      <vt:lpstr>2.4 More Data Visualization Methods 3</vt:lpstr>
      <vt:lpstr>2.4 More Data Visualization Methods 4</vt:lpstr>
      <vt:lpstr>2.4 More Data Visualization Methods 5</vt:lpstr>
      <vt:lpstr>2.5 A Stem-And-Leaf Diagram 1</vt:lpstr>
      <vt:lpstr>2.5 A Stem-And-Leaf Diagram 2</vt:lpstr>
      <vt:lpstr>End of Main Content</vt:lpstr>
      <vt:lpstr>Accessibility Content: Text Alternatives for Images</vt:lpstr>
      <vt:lpstr>2.1 Methods to Visualize a Categorical Variable 4 – Text Alternative</vt:lpstr>
      <vt:lpstr>2.1 Methods to Visualize a Categorical Variable 5 – Text Alternative</vt:lpstr>
      <vt:lpstr>2.1 Methods to Visualize a Categorical Variable 6 – Text Alternative</vt:lpstr>
      <vt:lpstr>2.2 Methods to Visualize the Relationship Between Two Categorical Variables 2 – Text Alternative</vt:lpstr>
      <vt:lpstr>2.3 Methods to Visualize a Numeric Variable 8 – Text Alternative</vt:lpstr>
      <vt:lpstr>2.3 Methods to Visualize a Numeric Variable 9 – Text Alternative</vt:lpstr>
      <vt:lpstr>2.3 Methods to Visualize a Numeric Variable 11 – Text Alternative</vt:lpstr>
      <vt:lpstr>2.3 Methods to Visualize a Numeric Variable 13 – Text Alternative</vt:lpstr>
      <vt:lpstr>2.4 More Data Visualization Methods 1 – Text Alternative</vt:lpstr>
      <vt:lpstr>2.4 More Data Visualization Methods 2 – Text Alternative</vt:lpstr>
      <vt:lpstr>2.4 More Data Visualization Methods 3 – Text Alternative</vt:lpstr>
      <vt:lpstr>2.4 More Data Visualization Methods 5 – Text Alternative</vt:lpstr>
      <vt:lpstr>2.5 A Stem-And-Leaf Diagram 2 – Text Alternative</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Tabular and Graphical Methods</dc:title>
  <dc:creator/>
  <cp:lastModifiedBy>S2, Vijaya</cp:lastModifiedBy>
  <cp:revision>537</cp:revision>
  <dcterms:created xsi:type="dcterms:W3CDTF">2011-08-11T13:30:00Z</dcterms:created>
  <dcterms:modified xsi:type="dcterms:W3CDTF">2021-07-12T14:39:12Z</dcterms:modified>
</cp:coreProperties>
</file>